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1" r:id="rId9"/>
    <p:sldId id="263" r:id="rId10"/>
    <p:sldId id="265" r:id="rId11"/>
    <p:sldId id="284" r:id="rId12"/>
    <p:sldId id="266" r:id="rId13"/>
    <p:sldId id="285" r:id="rId14"/>
    <p:sldId id="267" r:id="rId15"/>
    <p:sldId id="287" r:id="rId16"/>
    <p:sldId id="288" r:id="rId17"/>
    <p:sldId id="268" r:id="rId18"/>
    <p:sldId id="286" r:id="rId19"/>
    <p:sldId id="269" r:id="rId20"/>
    <p:sldId id="289" r:id="rId21"/>
    <p:sldId id="270" r:id="rId22"/>
    <p:sldId id="271" r:id="rId23"/>
    <p:sldId id="280" r:id="rId24"/>
  </p:sldIdLst>
  <p:sldSz cx="12179300" cy="6858000"/>
  <p:notesSz cx="6858000" cy="9144000"/>
  <p:custDataLst>
    <p:tags r:id="rId26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90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 panose="020F0502020204030204"/>
      </a:defRPr>
    </a:lvl1pPr>
    <a:lvl2pPr indent="228600" latinLnBrk="0">
      <a:defRPr sz="1200">
        <a:latin typeface="+mj-lt"/>
        <a:ea typeface="+mj-ea"/>
        <a:cs typeface="+mj-cs"/>
        <a:sym typeface="Calibri" panose="020F0502020204030204"/>
      </a:defRPr>
    </a:lvl2pPr>
    <a:lvl3pPr indent="457200" latinLnBrk="0">
      <a:defRPr sz="1200">
        <a:latin typeface="+mj-lt"/>
        <a:ea typeface="+mj-ea"/>
        <a:cs typeface="+mj-cs"/>
        <a:sym typeface="Calibri" panose="020F0502020204030204"/>
      </a:defRPr>
    </a:lvl3pPr>
    <a:lvl4pPr indent="685800" latinLnBrk="0">
      <a:defRPr sz="1200">
        <a:latin typeface="+mj-lt"/>
        <a:ea typeface="+mj-ea"/>
        <a:cs typeface="+mj-cs"/>
        <a:sym typeface="Calibri" panose="020F0502020204030204"/>
      </a:defRPr>
    </a:lvl4pPr>
    <a:lvl5pPr indent="914400" latinLnBrk="0">
      <a:defRPr sz="1200">
        <a:latin typeface="+mj-lt"/>
        <a:ea typeface="+mj-ea"/>
        <a:cs typeface="+mj-cs"/>
        <a:sym typeface="Calibri" panose="020F0502020204030204"/>
      </a:defRPr>
    </a:lvl5pPr>
    <a:lvl6pPr indent="1143000" latinLnBrk="0">
      <a:defRPr sz="1200">
        <a:latin typeface="+mj-lt"/>
        <a:ea typeface="+mj-ea"/>
        <a:cs typeface="+mj-cs"/>
        <a:sym typeface="Calibri" panose="020F0502020204030204"/>
      </a:defRPr>
    </a:lvl6pPr>
    <a:lvl7pPr indent="1371600" latinLnBrk="0">
      <a:defRPr sz="1200">
        <a:latin typeface="+mj-lt"/>
        <a:ea typeface="+mj-ea"/>
        <a:cs typeface="+mj-cs"/>
        <a:sym typeface="Calibri" panose="020F0502020204030204"/>
      </a:defRPr>
    </a:lvl7pPr>
    <a:lvl8pPr indent="1600200" latinLnBrk="0">
      <a:defRPr sz="1200">
        <a:latin typeface="+mj-lt"/>
        <a:ea typeface="+mj-ea"/>
        <a:cs typeface="+mj-cs"/>
        <a:sym typeface="Calibri" panose="020F0502020204030204"/>
      </a:defRPr>
    </a:lvl8pPr>
    <a:lvl9pPr indent="1828800" latinLnBrk="0">
      <a:defRPr sz="1200">
        <a:latin typeface="+mj-lt"/>
        <a:ea typeface="+mj-ea"/>
        <a:cs typeface="+mj-cs"/>
        <a:sym typeface="Calibri" panose="020F050202020403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像" descr="图像"/>
          <p:cNvPicPr>
            <a:picLocks noChangeAspect="1"/>
          </p:cNvPicPr>
          <p:nvPr/>
        </p:nvPicPr>
        <p:blipFill>
          <a:blip r:embed="rId2">
            <a:alphaModFix amt="6443"/>
          </a:blip>
          <a:stretch>
            <a:fillRect/>
          </a:stretch>
        </p:blipFill>
        <p:spPr>
          <a:xfrm>
            <a:off x="-425547" y="1119814"/>
            <a:ext cx="12179304" cy="46183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5" y="6414763"/>
            <a:ext cx="258620" cy="2483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842" y="4695116"/>
            <a:ext cx="4375557" cy="21573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5" y="6414763"/>
            <a:ext cx="258620" cy="2483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5" descr="Picture 5"/>
          <p:cNvPicPr>
            <a:picLocks noChangeAspect="1"/>
          </p:cNvPicPr>
          <p:nvPr/>
        </p:nvPicPr>
        <p:blipFill>
          <a:blip r:embed="rId2">
            <a:alphaModFix amt="41107"/>
          </a:blip>
          <a:stretch>
            <a:fillRect/>
          </a:stretch>
        </p:blipFill>
        <p:spPr>
          <a:xfrm>
            <a:off x="8802158" y="1063993"/>
            <a:ext cx="5247283" cy="52509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5" y="6414763"/>
            <a:ext cx="258620" cy="2483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5" y="6414763"/>
            <a:ext cx="258620" cy="2483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5" y="6414763"/>
            <a:ext cx="258620" cy="2483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8">
            <a:alphaModFix amt="16166"/>
          </a:blip>
          <a:stretch>
            <a:fillRect/>
          </a:stretch>
        </p:blipFill>
        <p:spPr>
          <a:xfrm>
            <a:off x="-3411498" y="-119615"/>
            <a:ext cx="12179304" cy="46183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像" descr="图像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8565" y="3143225"/>
            <a:ext cx="7523154" cy="37092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1824780" y="769937"/>
            <a:ext cx="9743441" cy="1668463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6797994" y="2438400"/>
            <a:ext cx="4770227" cy="441960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4" y="6414763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783590" marR="0" indent="-32639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–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–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»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35661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4023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7.jp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12"/>
          <p:cNvSpPr txBox="1"/>
          <p:nvPr/>
        </p:nvSpPr>
        <p:spPr>
          <a:xfrm>
            <a:off x="8691459" y="3833955"/>
            <a:ext cx="2588045" cy="46166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sz="2400">
                <a:solidFill>
                  <a:srgbClr val="535353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b="1" dirty="0" err="1">
                <a:solidFill>
                  <a:schemeClr val="tx1"/>
                </a:solidFill>
              </a:rPr>
              <a:t>分享嘉宾</a:t>
            </a:r>
            <a:r>
              <a:rPr b="1" dirty="0">
                <a:solidFill>
                  <a:schemeClr val="tx1"/>
                </a:solidFill>
              </a:rPr>
              <a:t>：</a:t>
            </a:r>
            <a:r>
              <a:rPr lang="zh-CN" altLang="en-US" b="1" dirty="0">
                <a:solidFill>
                  <a:schemeClr val="tx1"/>
                </a:solidFill>
              </a:rPr>
              <a:t>白思克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63" name="矩形 11"/>
          <p:cNvSpPr txBox="1"/>
          <p:nvPr/>
        </p:nvSpPr>
        <p:spPr>
          <a:xfrm>
            <a:off x="6235700" y="1686560"/>
            <a:ext cx="5043805" cy="78232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just">
              <a:defRPr sz="4500" b="1">
                <a:solidFill>
                  <a:srgbClr val="BC5F2A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 lang="zh-CN" dirty="0"/>
              <a:t>四维口袋直播</a:t>
            </a:r>
          </a:p>
        </p:txBody>
      </p:sp>
      <p:sp>
        <p:nvSpPr>
          <p:cNvPr id="64" name="矩形 12"/>
          <p:cNvSpPr txBox="1"/>
          <p:nvPr/>
        </p:nvSpPr>
        <p:spPr>
          <a:xfrm>
            <a:off x="6673360" y="2937453"/>
            <a:ext cx="6875114" cy="50872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 defTabSz="2438400">
              <a:lnSpc>
                <a:spcPct val="80000"/>
              </a:lnSpc>
              <a:defRPr sz="3300" spc="-33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b="1" dirty="0">
                <a:solidFill>
                  <a:schemeClr val="tx1"/>
                </a:solidFill>
              </a:rPr>
              <a:t>什么是流批一体</a:t>
            </a:r>
            <a:endParaRPr b="1" dirty="0">
              <a:solidFill>
                <a:schemeClr val="tx1"/>
              </a:solidFill>
            </a:endParaRPr>
          </a:p>
        </p:txBody>
      </p:sp>
      <p:grpSp>
        <p:nvGrpSpPr>
          <p:cNvPr id="68" name="logo"/>
          <p:cNvGrpSpPr/>
          <p:nvPr/>
        </p:nvGrpSpPr>
        <p:grpSpPr>
          <a:xfrm>
            <a:off x="9205472" y="6286751"/>
            <a:ext cx="757876" cy="333085"/>
            <a:chOff x="0" y="0"/>
            <a:chExt cx="757875" cy="333083"/>
          </a:xfrm>
        </p:grpSpPr>
        <p:sp>
          <p:nvSpPr>
            <p:cNvPr id="66" name="矩形"/>
            <p:cNvSpPr/>
            <p:nvPr/>
          </p:nvSpPr>
          <p:spPr>
            <a:xfrm>
              <a:off x="-1" y="7792"/>
              <a:ext cx="757876" cy="31750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7A7A7"/>
              </a:solidFill>
              <a:prstDash val="solid"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67" name="logo"/>
            <p:cNvSpPr txBox="1"/>
            <p:nvPr/>
          </p:nvSpPr>
          <p:spPr>
            <a:xfrm>
              <a:off x="6350" y="0"/>
              <a:ext cx="74517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535353"/>
                  </a:solidFill>
                </a:defRPr>
              </a:lvl1pPr>
            </a:lstStyle>
            <a:p>
              <a:r>
                <a:t>logo</a:t>
              </a:r>
            </a:p>
          </p:txBody>
        </p:sp>
      </p:grpSp>
      <p:pic>
        <p:nvPicPr>
          <p:cNvPr id="2" name="图片 1" descr="四维口袋透明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800" y="6286500"/>
            <a:ext cx="1183005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944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6" name="TextBox 3"/>
          <p:cNvSpPr txBox="1"/>
          <p:nvPr/>
        </p:nvSpPr>
        <p:spPr>
          <a:xfrm>
            <a:off x="1100365" y="542393"/>
            <a:ext cx="1857812" cy="40010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dirty="0">
                <a:solidFill>
                  <a:schemeClr val="accent1"/>
                </a:solidFill>
              </a:rPr>
              <a:t>流批一体的</a:t>
            </a:r>
            <a:r>
              <a:rPr lang="en-US" altLang="zh-CN" b="1" dirty="0">
                <a:solidFill>
                  <a:schemeClr val="accent1"/>
                </a:solidFill>
              </a:rPr>
              <a:t>API</a:t>
            </a:r>
            <a:endParaRPr b="1" dirty="0">
              <a:solidFill>
                <a:schemeClr val="accent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2255" y="6381115"/>
            <a:ext cx="1311910" cy="3073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C3C902-F11D-B600-3225-57E4D31C6FB6}"/>
              </a:ext>
            </a:extLst>
          </p:cNvPr>
          <p:cNvSpPr txBox="1"/>
          <p:nvPr/>
        </p:nvSpPr>
        <p:spPr>
          <a:xfrm>
            <a:off x="918210" y="1280373"/>
            <a:ext cx="9764859" cy="203132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just"/>
            <a:r>
              <a:rPr lang="zh-CN" altLang="en-US" b="0" i="0" dirty="0">
                <a:effectLst/>
                <a:latin typeface="system-ui"/>
              </a:rPr>
              <a:t>在 </a:t>
            </a:r>
            <a:r>
              <a:rPr lang="en-US" altLang="zh-CN" b="0" i="0" dirty="0" err="1">
                <a:effectLst/>
                <a:latin typeface="system-ui"/>
              </a:rPr>
              <a:t>Flink</a:t>
            </a:r>
            <a:r>
              <a:rPr lang="en-US" altLang="zh-CN" b="0" i="0" dirty="0">
                <a:effectLst/>
                <a:latin typeface="system-ui"/>
              </a:rPr>
              <a:t> 1.9 </a:t>
            </a:r>
            <a:r>
              <a:rPr lang="zh-CN" altLang="en-US" b="0" i="0" dirty="0">
                <a:effectLst/>
                <a:latin typeface="system-ui"/>
              </a:rPr>
              <a:t>的编程模型中，批计算和流计算还是两套相互独立的</a:t>
            </a:r>
            <a:r>
              <a:rPr lang="en-US" altLang="zh-CN" b="0" i="0" dirty="0">
                <a:effectLst/>
                <a:latin typeface="system-ui"/>
              </a:rPr>
              <a:t>API</a:t>
            </a:r>
            <a:r>
              <a:rPr lang="zh-CN" altLang="en-US" b="0" i="0" dirty="0">
                <a:effectLst/>
                <a:latin typeface="system-ui"/>
              </a:rPr>
              <a:t>，批的叫 </a:t>
            </a:r>
            <a:r>
              <a:rPr lang="en-US" altLang="zh-CN" b="0" i="0" dirty="0" err="1">
                <a:effectLst/>
                <a:latin typeface="system-ui"/>
              </a:rPr>
              <a:t>DataSet</a:t>
            </a:r>
            <a:r>
              <a:rPr lang="en-US" altLang="zh-CN" b="0" i="0" dirty="0">
                <a:effectLst/>
                <a:latin typeface="system-ui"/>
              </a:rPr>
              <a:t> API</a:t>
            </a:r>
            <a:r>
              <a:rPr lang="zh-CN" altLang="en-US" b="0" i="0" dirty="0">
                <a:effectLst/>
                <a:latin typeface="system-ui"/>
              </a:rPr>
              <a:t>，流的叫 </a:t>
            </a:r>
            <a:r>
              <a:rPr lang="en-US" altLang="zh-CN" b="0" i="0" dirty="0">
                <a:effectLst/>
                <a:latin typeface="system-ui"/>
              </a:rPr>
              <a:t>DataStream API</a:t>
            </a:r>
            <a:r>
              <a:rPr lang="zh-CN" altLang="en-US" b="0" i="0" dirty="0">
                <a:effectLst/>
                <a:latin typeface="system-ui"/>
              </a:rPr>
              <a:t>。</a:t>
            </a:r>
            <a:r>
              <a:rPr lang="en-US" altLang="zh-CN" b="0" i="0" dirty="0" err="1">
                <a:effectLst/>
                <a:latin typeface="system-ui"/>
              </a:rPr>
              <a:t>Flink</a:t>
            </a:r>
            <a:r>
              <a:rPr lang="en-US" altLang="zh-CN" b="0" i="0" dirty="0">
                <a:effectLst/>
                <a:latin typeface="system-ui"/>
              </a:rPr>
              <a:t> 1.11 </a:t>
            </a:r>
            <a:r>
              <a:rPr lang="zh-CN" altLang="en-US" b="0" i="0" dirty="0">
                <a:effectLst/>
                <a:latin typeface="system-ui"/>
              </a:rPr>
              <a:t>之后提供了新的批流融合接口，使用 </a:t>
            </a:r>
            <a:r>
              <a:rPr lang="en-US" altLang="zh-CN" b="0" i="0" dirty="0">
                <a:effectLst/>
                <a:latin typeface="system-ui"/>
              </a:rPr>
              <a:t>DataStream API </a:t>
            </a:r>
            <a:r>
              <a:rPr lang="zh-CN" altLang="en-US" b="0" i="0" dirty="0">
                <a:effectLst/>
                <a:latin typeface="system-ui"/>
              </a:rPr>
              <a:t>取代了原来的 </a:t>
            </a:r>
            <a:r>
              <a:rPr lang="en-US" altLang="zh-CN" b="0" i="0" dirty="0" err="1">
                <a:effectLst/>
                <a:latin typeface="system-ui"/>
              </a:rPr>
              <a:t>DataSet</a:t>
            </a:r>
            <a:r>
              <a:rPr lang="en-US" altLang="zh-CN" b="0" i="0" dirty="0">
                <a:effectLst/>
                <a:latin typeface="system-ui"/>
              </a:rPr>
              <a:t> API</a:t>
            </a:r>
            <a:r>
              <a:rPr lang="zh-CN" altLang="en-US" b="0" i="0" dirty="0">
                <a:effectLst/>
                <a:latin typeface="system-ui"/>
              </a:rPr>
              <a:t>。</a:t>
            </a:r>
          </a:p>
          <a:p>
            <a:pPr algn="just"/>
            <a:r>
              <a:rPr lang="en-US" altLang="zh-CN" b="0" i="0" dirty="0" err="1">
                <a:effectLst/>
                <a:latin typeface="system-ui"/>
              </a:rPr>
              <a:t>Flink</a:t>
            </a:r>
            <a:r>
              <a:rPr lang="en-US" altLang="zh-CN" b="0" i="0" dirty="0">
                <a:effectLst/>
                <a:latin typeface="system-ui"/>
              </a:rPr>
              <a:t> </a:t>
            </a:r>
            <a:r>
              <a:rPr lang="zh-CN" altLang="en-US" b="0" i="0" dirty="0">
                <a:effectLst/>
                <a:latin typeface="system-ui"/>
              </a:rPr>
              <a:t>的 </a:t>
            </a:r>
            <a:r>
              <a:rPr lang="en-US" altLang="zh-CN" b="0" i="0" dirty="0">
                <a:effectLst/>
                <a:latin typeface="system-ui"/>
              </a:rPr>
              <a:t>DataStream API </a:t>
            </a:r>
            <a:r>
              <a:rPr lang="zh-CN" altLang="en-US" b="0" i="0" dirty="0">
                <a:effectLst/>
                <a:latin typeface="system-ui"/>
              </a:rPr>
              <a:t>和 </a:t>
            </a:r>
            <a:r>
              <a:rPr lang="en-US" altLang="zh-CN" b="0" i="0" dirty="0">
                <a:effectLst/>
                <a:latin typeface="system-ui"/>
              </a:rPr>
              <a:t>Table/SQL API </a:t>
            </a:r>
            <a:r>
              <a:rPr lang="zh-CN" altLang="en-US" b="0" i="0" dirty="0">
                <a:effectLst/>
                <a:latin typeface="system-ui"/>
              </a:rPr>
              <a:t>为无限数据和有限数据的处理提供了统一的 </a:t>
            </a:r>
            <a:r>
              <a:rPr lang="en-US" altLang="zh-CN" b="0" i="0" dirty="0">
                <a:effectLst/>
                <a:latin typeface="system-ui"/>
              </a:rPr>
              <a:t>API</a:t>
            </a:r>
            <a:r>
              <a:rPr lang="zh-CN" altLang="en-US" b="0" i="0" dirty="0">
                <a:effectLst/>
                <a:latin typeface="system-ui"/>
              </a:rPr>
              <a:t>。其中 </a:t>
            </a:r>
            <a:r>
              <a:rPr lang="en-US" altLang="zh-CN" b="0" i="0" dirty="0">
                <a:effectLst/>
                <a:latin typeface="system-ui"/>
              </a:rPr>
              <a:t>Table/SQL API </a:t>
            </a:r>
            <a:r>
              <a:rPr lang="zh-CN" altLang="en-US" b="0" i="0" dirty="0">
                <a:effectLst/>
                <a:latin typeface="system-ui"/>
              </a:rPr>
              <a:t>属于 </a:t>
            </a:r>
            <a:r>
              <a:rPr lang="en-US" altLang="zh-CN" b="0" i="0" dirty="0">
                <a:effectLst/>
                <a:latin typeface="system-ui"/>
              </a:rPr>
              <a:t>high level </a:t>
            </a:r>
            <a:r>
              <a:rPr lang="zh-CN" altLang="en-US" b="0" i="0" dirty="0">
                <a:effectLst/>
                <a:latin typeface="system-ui"/>
              </a:rPr>
              <a:t>的 </a:t>
            </a:r>
            <a:r>
              <a:rPr lang="en-US" altLang="zh-CN" b="0" i="0" dirty="0">
                <a:effectLst/>
                <a:latin typeface="system-ui"/>
              </a:rPr>
              <a:t>API</a:t>
            </a:r>
            <a:r>
              <a:rPr lang="zh-CN" altLang="en-US" b="0" i="0" dirty="0">
                <a:effectLst/>
                <a:latin typeface="system-ui"/>
              </a:rPr>
              <a:t>，提供标准的 </a:t>
            </a:r>
            <a:r>
              <a:rPr lang="en-US" altLang="zh-CN" b="0" i="0" dirty="0">
                <a:effectLst/>
                <a:latin typeface="system-ui"/>
              </a:rPr>
              <a:t>SQL </a:t>
            </a:r>
            <a:r>
              <a:rPr lang="zh-CN" altLang="en-US" b="0" i="0" dirty="0">
                <a:effectLst/>
                <a:latin typeface="system-ui"/>
              </a:rPr>
              <a:t>以及与其等价的 </a:t>
            </a:r>
            <a:r>
              <a:rPr lang="en-US" altLang="zh-CN" b="0" i="0" dirty="0">
                <a:effectLst/>
                <a:latin typeface="system-ui"/>
              </a:rPr>
              <a:t>table </a:t>
            </a:r>
            <a:r>
              <a:rPr lang="zh-CN" altLang="en-US" b="0" i="0" dirty="0">
                <a:effectLst/>
                <a:latin typeface="system-ui"/>
              </a:rPr>
              <a:t>操作。</a:t>
            </a:r>
            <a:r>
              <a:rPr lang="en-US" altLang="zh-CN" b="0" i="0" dirty="0">
                <a:effectLst/>
                <a:latin typeface="system-ui"/>
              </a:rPr>
              <a:t>DataStream API </a:t>
            </a:r>
            <a:r>
              <a:rPr lang="zh-CN" altLang="en-US" b="0" i="0" dirty="0">
                <a:effectLst/>
                <a:latin typeface="system-ui"/>
              </a:rPr>
              <a:t>用户可以显示的操作算子、</a:t>
            </a:r>
            <a:r>
              <a:rPr lang="en-US" altLang="zh-CN" b="0" i="0" dirty="0">
                <a:effectLst/>
                <a:latin typeface="system-ui"/>
              </a:rPr>
              <a:t>Timer</a:t>
            </a:r>
            <a:r>
              <a:rPr lang="zh-CN" altLang="en-US" b="0" i="0" dirty="0">
                <a:effectLst/>
                <a:latin typeface="system-ui"/>
              </a:rPr>
              <a:t>、</a:t>
            </a:r>
            <a:r>
              <a:rPr lang="en-US" altLang="zh-CN" b="0" i="0" dirty="0">
                <a:effectLst/>
                <a:latin typeface="system-ui"/>
              </a:rPr>
              <a:t>State </a:t>
            </a:r>
            <a:r>
              <a:rPr lang="zh-CN" altLang="en-US" b="0" i="0" dirty="0">
                <a:effectLst/>
                <a:latin typeface="system-ui"/>
              </a:rPr>
              <a:t>等，两套 </a:t>
            </a:r>
            <a:r>
              <a:rPr lang="en-US" altLang="zh-CN" b="0" i="0" dirty="0">
                <a:effectLst/>
                <a:latin typeface="system-ui"/>
              </a:rPr>
              <a:t>API </a:t>
            </a:r>
            <a:r>
              <a:rPr lang="zh-CN" altLang="en-US" b="0" i="0" dirty="0">
                <a:effectLst/>
                <a:latin typeface="system-ui"/>
              </a:rPr>
              <a:t>可以方便转换，结合使用。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7DD0A6-5999-9CEB-4D1A-0D92B3A91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10" y="3160865"/>
            <a:ext cx="8181968" cy="297598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 Box 7"/>
          <p:cNvSpPr txBox="1"/>
          <p:nvPr/>
        </p:nvSpPr>
        <p:spPr>
          <a:xfrm>
            <a:off x="1054646" y="1239881"/>
            <a:ext cx="3031310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 altLang="zh-CN" b="1" i="0" dirty="0">
                <a:effectLst/>
                <a:latin typeface="system-ui"/>
              </a:rPr>
              <a:t>1. 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DataStream</a:t>
            </a:r>
            <a:r>
              <a:rPr lang="en-US" altLang="zh-CN" b="1" i="0" dirty="0">
                <a:effectLst/>
                <a:latin typeface="system-ui"/>
              </a:rPr>
              <a:t> Connector</a:t>
            </a:r>
            <a:endParaRPr dirty="0"/>
          </a:p>
        </p:txBody>
      </p:sp>
      <p:sp>
        <p:nvSpPr>
          <p:cNvPr id="325" name="Rectangle 5"/>
          <p:cNvSpPr txBox="1"/>
          <p:nvPr/>
        </p:nvSpPr>
        <p:spPr>
          <a:xfrm>
            <a:off x="1054646" y="1518818"/>
            <a:ext cx="8009344" cy="28507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sz="1400" dirty="0"/>
              <a:t> 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system-ui"/>
              </a:rPr>
              <a:t>Connector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system-ui"/>
              </a:rPr>
              <a:t>作为 </a:t>
            </a:r>
            <a:r>
              <a:rPr lang="en-US" altLang="zh-CN" sz="1200" b="0" i="0" dirty="0" err="1">
                <a:solidFill>
                  <a:schemeClr val="tx1"/>
                </a:solidFill>
                <a:effectLst/>
                <a:latin typeface="system-ui"/>
              </a:rPr>
              <a:t>Flink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system-ui"/>
              </a:rPr>
              <a:t>与外部系统连接的桥梁，</a:t>
            </a:r>
            <a:r>
              <a:rPr lang="en-US" altLang="zh-CN" sz="1200" b="0" i="0" dirty="0" err="1">
                <a:solidFill>
                  <a:schemeClr val="tx1"/>
                </a:solidFill>
                <a:effectLst/>
                <a:latin typeface="system-ui"/>
              </a:rPr>
              <a:t>Flink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system-ui"/>
              </a:rPr>
              <a:t>内置了一些比较基本的 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system-ui"/>
              </a:rPr>
              <a:t>Source 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system-ui"/>
              </a:rPr>
              <a:t>和 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system-ui"/>
              </a:rPr>
              <a:t>Sink 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system-ui"/>
              </a:rPr>
              <a:t>，同时也支持自定义它们</a:t>
            </a:r>
            <a:r>
              <a:rPr sz="1200" dirty="0">
                <a:solidFill>
                  <a:schemeClr val="tx1"/>
                </a:solidFill>
              </a:rPr>
              <a:t>，</a:t>
            </a:r>
          </a:p>
        </p:txBody>
      </p:sp>
      <p:pic>
        <p:nvPicPr>
          <p:cNvPr id="34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3706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5" name="TextBox 3"/>
          <p:cNvSpPr txBox="1"/>
          <p:nvPr/>
        </p:nvSpPr>
        <p:spPr>
          <a:xfrm>
            <a:off x="1100364" y="618593"/>
            <a:ext cx="279928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dirty="0">
                <a:solidFill>
                  <a:schemeClr val="accent1"/>
                </a:solidFill>
              </a:rPr>
              <a:t>流批一体</a:t>
            </a:r>
            <a:r>
              <a:rPr lang="en-US" altLang="zh-CN" b="1" dirty="0">
                <a:solidFill>
                  <a:schemeClr val="accent1"/>
                </a:solidFill>
              </a:rPr>
              <a:t>Connector</a:t>
            </a:r>
            <a:endParaRPr b="1" dirty="0">
              <a:solidFill>
                <a:schemeClr val="accent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53700" y="6381750"/>
            <a:ext cx="1311910" cy="3073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68F98E-87E3-D91F-4C23-6AC7F1E073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46" y="3916303"/>
            <a:ext cx="2599843" cy="12796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 Box 7">
            <a:extLst>
              <a:ext uri="{FF2B5EF4-FFF2-40B4-BE49-F238E27FC236}">
                <a16:creationId xmlns:a16="http://schemas.microsoft.com/office/drawing/2014/main" id="{48EC8ABC-9234-89CE-7E6F-3A40B220E54A}"/>
              </a:ext>
            </a:extLst>
          </p:cNvPr>
          <p:cNvSpPr txBox="1"/>
          <p:nvPr/>
        </p:nvSpPr>
        <p:spPr>
          <a:xfrm>
            <a:off x="1054646" y="1885927"/>
            <a:ext cx="3031310" cy="33855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新的 </a:t>
            </a:r>
            <a:r>
              <a:rPr lang="en-US" altLang="zh-CN" sz="16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Source </a:t>
            </a:r>
            <a:r>
              <a:rPr lang="zh-CN" altLang="en-US" sz="16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6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Sink API</a:t>
            </a:r>
            <a:endParaRPr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5A18E18-7CD6-8C5A-EE17-3B4117EAA6A5}"/>
              </a:ext>
            </a:extLst>
          </p:cNvPr>
          <p:cNvSpPr txBox="1"/>
          <p:nvPr/>
        </p:nvSpPr>
        <p:spPr>
          <a:xfrm>
            <a:off x="1054646" y="2210675"/>
            <a:ext cx="10022740" cy="135235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just"/>
            <a:r>
              <a:rPr sz="1200" dirty="0">
                <a:solidFill>
                  <a:schemeClr val="tx1"/>
                </a:solidFill>
              </a:rPr>
              <a:t> </a:t>
            </a:r>
            <a:r>
              <a:rPr lang="en-US" altLang="zh-CN" sz="1200" b="0" i="0" dirty="0" err="1">
                <a:solidFill>
                  <a:schemeClr val="tx1"/>
                </a:solidFill>
                <a:effectLst/>
                <a:latin typeface="system-ui"/>
              </a:rPr>
              <a:t>Flink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system-ui"/>
              </a:rPr>
              <a:t>大概在 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system-ui"/>
              </a:rPr>
              <a:t>1.0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system-ui"/>
              </a:rPr>
              <a:t>版本中就开始使用 </a:t>
            </a:r>
            <a:r>
              <a:rPr lang="en-US" altLang="zh-CN" sz="1200" b="0" i="0" dirty="0" err="1">
                <a:solidFill>
                  <a:schemeClr val="tx1"/>
                </a:solidFill>
                <a:effectLst/>
                <a:latin typeface="system-ui"/>
              </a:rPr>
              <a:t>SourceFunction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system-ui"/>
              </a:rPr>
              <a:t>和 </a:t>
            </a:r>
            <a:r>
              <a:rPr lang="en-US" altLang="zh-CN" sz="1200" b="0" i="0" dirty="0" err="1">
                <a:solidFill>
                  <a:schemeClr val="tx1"/>
                </a:solidFill>
                <a:effectLst/>
                <a:latin typeface="system-ui"/>
              </a:rPr>
              <a:t>SinkFunction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system-ui"/>
              </a:rPr>
              <a:t>作为 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system-ui"/>
              </a:rPr>
              <a:t>Source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system-ui"/>
              </a:rPr>
              <a:t>和 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system-ui"/>
              </a:rPr>
              <a:t>Sink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system-ui"/>
              </a:rPr>
              <a:t>的基本接口，设计之初并没有考虑流批一体的运行模式，只是针对流模式。除此之外，功能上也存在很多限制，包括：复杂的线程模型、复杂的分片发现、分配，数据的序列化，状态管理，实现 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system-ui"/>
              </a:rPr>
              <a:t>Exactly-once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system-ui"/>
              </a:rPr>
              <a:t>语义等问题。</a:t>
            </a:r>
          </a:p>
          <a:p>
            <a:r>
              <a:rPr lang="zh-CN" altLang="en-US" sz="1200" dirty="0">
                <a:solidFill>
                  <a:schemeClr val="tx1"/>
                </a:solidFill>
                <a:effectLst/>
              </a:rPr>
              <a:t>旧的 </a:t>
            </a:r>
            <a:r>
              <a:rPr lang="en-US" altLang="zh-CN" sz="1200" dirty="0">
                <a:solidFill>
                  <a:schemeClr val="tx1"/>
                </a:solidFill>
                <a:effectLst/>
              </a:rPr>
              <a:t>API </a:t>
            </a:r>
            <a:r>
              <a:rPr lang="zh-CN" altLang="en-US" sz="1200" dirty="0">
                <a:solidFill>
                  <a:schemeClr val="tx1"/>
                </a:solidFill>
                <a:effectLst/>
              </a:rPr>
              <a:t>接口也即将被标注为 </a:t>
            </a:r>
            <a:r>
              <a:rPr lang="en-US" altLang="zh-CN" sz="1200" dirty="0">
                <a:solidFill>
                  <a:schemeClr val="tx1"/>
                </a:solidFill>
                <a:effectLst/>
              </a:rPr>
              <a:t>@Deprecated</a:t>
            </a:r>
            <a:r>
              <a:rPr lang="zh-CN" altLang="en-US" sz="1200" dirty="0">
                <a:solidFill>
                  <a:schemeClr val="tx1"/>
                </a:solidFill>
                <a:effectLst/>
              </a:rPr>
              <a:t>，不再提供支持。</a:t>
            </a:r>
            <a:r>
              <a:rPr lang="en-US" altLang="zh-CN" sz="1200" dirty="0" err="1">
                <a:solidFill>
                  <a:schemeClr val="tx1"/>
                </a:solidFill>
                <a:effectLst/>
              </a:rPr>
              <a:t>Flink</a:t>
            </a:r>
            <a:r>
              <a:rPr lang="en-US" altLang="zh-CN" sz="1200" dirty="0">
                <a:solidFill>
                  <a:schemeClr val="tx1"/>
                </a:solidFill>
                <a:effectLst/>
              </a:rPr>
              <a:t> </a:t>
            </a:r>
            <a:r>
              <a:rPr lang="zh-CN" altLang="en-US" sz="1200" dirty="0">
                <a:solidFill>
                  <a:schemeClr val="tx1"/>
                </a:solidFill>
                <a:effectLst/>
              </a:rPr>
              <a:t>在 </a:t>
            </a:r>
            <a:r>
              <a:rPr lang="en-US" altLang="zh-CN" sz="1200" dirty="0">
                <a:solidFill>
                  <a:schemeClr val="tx1"/>
                </a:solidFill>
                <a:effectLst/>
              </a:rPr>
              <a:t>1.11 </a:t>
            </a:r>
            <a:r>
              <a:rPr lang="zh-CN" altLang="en-US" sz="1200" dirty="0">
                <a:solidFill>
                  <a:schemeClr val="tx1"/>
                </a:solidFill>
                <a:effectLst/>
              </a:rPr>
              <a:t>版本引入了全新的 </a:t>
            </a:r>
            <a:r>
              <a:rPr lang="en-US" altLang="zh-CN" sz="1200" dirty="0">
                <a:solidFill>
                  <a:schemeClr val="tx1"/>
                </a:solidFill>
                <a:effectLst/>
              </a:rPr>
              <a:t>Source API</a:t>
            </a:r>
            <a:r>
              <a:rPr lang="zh-CN" altLang="en-US" sz="1200" dirty="0">
                <a:solidFill>
                  <a:schemeClr val="tx1"/>
                </a:solidFill>
                <a:effectLst/>
              </a:rPr>
              <a:t>，</a:t>
            </a:r>
            <a:r>
              <a:rPr lang="en-US" altLang="zh-CN" sz="1200" dirty="0">
                <a:solidFill>
                  <a:schemeClr val="tx1"/>
                </a:solidFill>
                <a:effectLst/>
              </a:rPr>
              <a:t>1.12 </a:t>
            </a:r>
            <a:r>
              <a:rPr lang="zh-CN" altLang="en-US" sz="1200" dirty="0">
                <a:solidFill>
                  <a:schemeClr val="tx1"/>
                </a:solidFill>
                <a:effectLst/>
              </a:rPr>
              <a:t>版本引入全新的 </a:t>
            </a:r>
            <a:r>
              <a:rPr lang="en-US" altLang="zh-CN" sz="1200" dirty="0">
                <a:solidFill>
                  <a:schemeClr val="tx1"/>
                </a:solidFill>
                <a:effectLst/>
              </a:rPr>
              <a:t>Sink API</a:t>
            </a:r>
            <a:r>
              <a:rPr lang="zh-CN" altLang="en-US" sz="1200" dirty="0">
                <a:solidFill>
                  <a:schemeClr val="tx1"/>
                </a:solidFill>
                <a:effectLst/>
              </a:rPr>
              <a:t>。</a:t>
            </a:r>
            <a:r>
              <a:rPr lang="zh-CN" altLang="en-US" sz="1200" b="1" dirty="0">
                <a:solidFill>
                  <a:schemeClr val="tx1"/>
                </a:solidFill>
                <a:effectLst/>
              </a:rPr>
              <a:t>如果有开发新的 </a:t>
            </a:r>
            <a:r>
              <a:rPr lang="en-US" altLang="zh-CN" sz="1200" b="1" dirty="0">
                <a:solidFill>
                  <a:schemeClr val="tx1"/>
                </a:solidFill>
                <a:effectLst/>
              </a:rPr>
              <a:t>Connector</a:t>
            </a:r>
            <a:r>
              <a:rPr lang="zh-CN" altLang="en-US" sz="1200" b="1" dirty="0">
                <a:solidFill>
                  <a:schemeClr val="tx1"/>
                </a:solidFill>
                <a:effectLst/>
              </a:rPr>
              <a:t>，建议基于新的 </a:t>
            </a:r>
            <a:r>
              <a:rPr lang="en-US" altLang="zh-CN" sz="1200" b="1" dirty="0">
                <a:solidFill>
                  <a:schemeClr val="tx1"/>
                </a:solidFill>
                <a:effectLst/>
              </a:rPr>
              <a:t>API </a:t>
            </a:r>
            <a:r>
              <a:rPr lang="zh-CN" altLang="en-US" sz="1200" b="1" dirty="0">
                <a:solidFill>
                  <a:schemeClr val="tx1"/>
                </a:solidFill>
                <a:effectLst/>
              </a:rPr>
              <a:t>进行开发。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0B406027-D170-D8A7-743C-697E31101140}"/>
              </a:ext>
            </a:extLst>
          </p:cNvPr>
          <p:cNvSpPr txBox="1"/>
          <p:nvPr/>
        </p:nvSpPr>
        <p:spPr>
          <a:xfrm>
            <a:off x="2597267" y="3584448"/>
            <a:ext cx="1428827" cy="307773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 altLang="zh-CN" sz="1400" b="1" i="0" dirty="0">
                <a:effectLst/>
                <a:latin typeface="system-ui"/>
              </a:rPr>
              <a:t>① Source API</a:t>
            </a:r>
            <a:endParaRPr sz="1600" b="1" dirty="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965A821A-B076-8A3F-FA33-EDAB61D2E15B}"/>
              </a:ext>
            </a:extLst>
          </p:cNvPr>
          <p:cNvSpPr txBox="1"/>
          <p:nvPr/>
        </p:nvSpPr>
        <p:spPr>
          <a:xfrm>
            <a:off x="7770377" y="3612536"/>
            <a:ext cx="1293613" cy="307772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 altLang="zh-CN" sz="1400" b="1" i="0" dirty="0">
                <a:effectLst/>
                <a:latin typeface="system-ui"/>
              </a:rPr>
              <a:t>② Sink API</a:t>
            </a:r>
            <a:endParaRPr sz="16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18D4B17-A183-3493-D454-E7865649BD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46" y="5395379"/>
            <a:ext cx="2748281" cy="12795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7C009AA-2DC3-221E-096D-A7E0905436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848" y="3887781"/>
            <a:ext cx="3760797" cy="12878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86F555D-BA1D-2BFD-64F0-8C9A11A623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24" y="5339182"/>
            <a:ext cx="3871508" cy="116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4923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3706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5" name="TextBox 3"/>
          <p:cNvSpPr txBox="1"/>
          <p:nvPr/>
        </p:nvSpPr>
        <p:spPr>
          <a:xfrm>
            <a:off x="1100364" y="618593"/>
            <a:ext cx="279928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dirty="0">
                <a:solidFill>
                  <a:schemeClr val="accent1"/>
                </a:solidFill>
              </a:rPr>
              <a:t>流批一体</a:t>
            </a:r>
            <a:r>
              <a:rPr lang="en-US" altLang="zh-CN" b="1" dirty="0">
                <a:solidFill>
                  <a:schemeClr val="accent1"/>
                </a:solidFill>
              </a:rPr>
              <a:t>Connector</a:t>
            </a:r>
            <a:endParaRPr b="1" dirty="0">
              <a:solidFill>
                <a:schemeClr val="accent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53700" y="6381750"/>
            <a:ext cx="1311910" cy="307340"/>
          </a:xfrm>
          <a:prstGeom prst="rect">
            <a:avLst/>
          </a:prstGeom>
        </p:spPr>
      </p:pic>
      <p:sp>
        <p:nvSpPr>
          <p:cNvPr id="10" name="Text Box 7">
            <a:extLst>
              <a:ext uri="{FF2B5EF4-FFF2-40B4-BE49-F238E27FC236}">
                <a16:creationId xmlns:a16="http://schemas.microsoft.com/office/drawing/2014/main" id="{4E903085-7D00-5413-59E9-41F228D764B1}"/>
              </a:ext>
            </a:extLst>
          </p:cNvPr>
          <p:cNvSpPr txBox="1"/>
          <p:nvPr/>
        </p:nvSpPr>
        <p:spPr>
          <a:xfrm>
            <a:off x="1100364" y="1487014"/>
            <a:ext cx="3031310" cy="33855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 i="0" dirty="0">
                <a:effectLst/>
                <a:latin typeface="system-ui"/>
              </a:rPr>
              <a:t>混合数据源 </a:t>
            </a:r>
            <a:r>
              <a:rPr lang="en-US" altLang="zh-CN" sz="1600" b="1" i="0" dirty="0">
                <a:effectLst/>
                <a:latin typeface="system-ui"/>
              </a:rPr>
              <a:t>Hybrid Source</a:t>
            </a:r>
            <a:endParaRPr sz="1600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0348AF4-76B7-364E-8569-15F9CBA1C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402" y="3490716"/>
            <a:ext cx="5183704" cy="304470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2A57470-54A3-5E3D-0D48-E67B0E8B5BDE}"/>
              </a:ext>
            </a:extLst>
          </p:cNvPr>
          <p:cNvSpPr txBox="1"/>
          <p:nvPr/>
        </p:nvSpPr>
        <p:spPr>
          <a:xfrm>
            <a:off x="1401921" y="1825564"/>
            <a:ext cx="8481381" cy="16004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just"/>
            <a:r>
              <a:rPr lang="en-US" altLang="zh-CN" sz="1400" b="0" i="0" dirty="0" err="1">
                <a:effectLst/>
                <a:latin typeface="system-ui"/>
              </a:rPr>
              <a:t>Flink</a:t>
            </a:r>
            <a:r>
              <a:rPr lang="en-US" altLang="zh-CN" sz="1400" b="0" i="0" dirty="0">
                <a:effectLst/>
                <a:latin typeface="system-ui"/>
              </a:rPr>
              <a:t> 1.14 </a:t>
            </a:r>
            <a:r>
              <a:rPr lang="zh-CN" altLang="en-US" sz="1400" b="0" i="0" dirty="0">
                <a:effectLst/>
                <a:latin typeface="system-ui"/>
              </a:rPr>
              <a:t>加入混合数据源 </a:t>
            </a:r>
            <a:r>
              <a:rPr lang="en-US" altLang="zh-CN" sz="1400" b="0" i="0" dirty="0">
                <a:effectLst/>
                <a:latin typeface="system-ui"/>
              </a:rPr>
              <a:t>Hybrid Source</a:t>
            </a:r>
            <a:r>
              <a:rPr lang="zh-CN" altLang="en-US" sz="1400" b="0" i="0" dirty="0">
                <a:effectLst/>
                <a:latin typeface="system-ui"/>
              </a:rPr>
              <a:t>，它可以在不同的数据源之间无缝切换，</a:t>
            </a:r>
            <a:r>
              <a:rPr lang="en-US" altLang="zh-CN" sz="1400" b="0" i="0" dirty="0">
                <a:effectLst/>
                <a:latin typeface="system-ui"/>
              </a:rPr>
              <a:t>Hybrid Source </a:t>
            </a:r>
            <a:r>
              <a:rPr lang="zh-CN" altLang="en-US" sz="1400" b="0" i="0" dirty="0">
                <a:effectLst/>
                <a:latin typeface="system-ui"/>
              </a:rPr>
              <a:t>的设计目标：</a:t>
            </a:r>
            <a:endParaRPr lang="en-US" altLang="zh-CN" sz="1400" b="0" i="0" dirty="0">
              <a:effectLst/>
              <a:latin typeface="system-ui"/>
            </a:endParaRPr>
          </a:p>
          <a:p>
            <a:pPr algn="just"/>
            <a:endParaRPr lang="zh-CN" altLang="en-US" sz="1400" b="0" i="0" dirty="0">
              <a:effectLst/>
              <a:latin typeface="system-ui"/>
            </a:endParaRPr>
          </a:p>
          <a:p>
            <a:pPr algn="just"/>
            <a:r>
              <a:rPr lang="zh-CN" altLang="en-US" sz="1400" b="0" i="0" dirty="0">
                <a:effectLst/>
                <a:latin typeface="system-ui"/>
              </a:rPr>
              <a:t>① 无需任何更改即可重用基于构建的现有 </a:t>
            </a:r>
            <a:r>
              <a:rPr lang="en-US" altLang="zh-CN" sz="1400" b="0" i="0" dirty="0">
                <a:effectLst/>
                <a:latin typeface="system-ui"/>
              </a:rPr>
              <a:t>Connector </a:t>
            </a:r>
            <a:r>
              <a:rPr lang="zh-CN" altLang="en-US" sz="1400" b="0" i="0" dirty="0">
                <a:effectLst/>
                <a:latin typeface="system-ui"/>
              </a:rPr>
              <a:t>的 </a:t>
            </a:r>
            <a:r>
              <a:rPr lang="en-US" altLang="zh-CN" sz="1400" b="0" i="0" dirty="0">
                <a:effectLst/>
                <a:latin typeface="system-ui"/>
              </a:rPr>
              <a:t>Source</a:t>
            </a:r>
          </a:p>
          <a:p>
            <a:pPr algn="just"/>
            <a:endParaRPr lang="en-US" altLang="zh-CN" sz="1400" b="0" i="0" dirty="0">
              <a:effectLst/>
              <a:latin typeface="system-ui"/>
            </a:endParaRPr>
          </a:p>
          <a:p>
            <a:pPr algn="just"/>
            <a:r>
              <a:rPr lang="en-US" altLang="zh-CN" sz="1400" b="0" i="0" dirty="0">
                <a:effectLst/>
                <a:latin typeface="system-ui"/>
              </a:rPr>
              <a:t>② </a:t>
            </a:r>
            <a:r>
              <a:rPr lang="zh-CN" altLang="en-US" sz="1400" b="0" i="0" dirty="0">
                <a:effectLst/>
                <a:latin typeface="system-ui"/>
              </a:rPr>
              <a:t>支持任意 </a:t>
            </a:r>
            <a:r>
              <a:rPr lang="en-US" altLang="zh-CN" sz="1400" b="0" i="0" dirty="0">
                <a:effectLst/>
                <a:latin typeface="system-ui"/>
              </a:rPr>
              <a:t>Source </a:t>
            </a:r>
            <a:r>
              <a:rPr lang="zh-CN" altLang="en-US" sz="1400" b="0" i="0" dirty="0">
                <a:effectLst/>
                <a:latin typeface="system-ui"/>
              </a:rPr>
              <a:t>组合，形成混合 </a:t>
            </a:r>
            <a:r>
              <a:rPr lang="en-US" altLang="zh-CN" sz="1400" b="0" i="0" dirty="0">
                <a:effectLst/>
                <a:latin typeface="system-ui"/>
              </a:rPr>
              <a:t>Source</a:t>
            </a:r>
            <a:r>
              <a:rPr lang="zh-CN" altLang="en-US" sz="1400" b="0" i="0" dirty="0">
                <a:effectLst/>
                <a:latin typeface="system-ui"/>
              </a:rPr>
              <a:t>，这样就能做到流批混合。</a:t>
            </a:r>
            <a:endParaRPr lang="en-US" altLang="zh-CN" sz="1400" b="0" i="0" dirty="0">
              <a:effectLst/>
              <a:latin typeface="system-ui"/>
            </a:endParaRPr>
          </a:p>
          <a:p>
            <a:pPr algn="just"/>
            <a:endParaRPr lang="en-US" altLang="zh-CN" sz="1400" b="0" i="0" dirty="0">
              <a:effectLst/>
              <a:latin typeface="system-ui"/>
            </a:endParaRPr>
          </a:p>
          <a:p>
            <a:pPr algn="just"/>
            <a:r>
              <a:rPr lang="zh-CN" altLang="en-US" sz="1400" b="0" i="0" dirty="0">
                <a:effectLst/>
                <a:latin typeface="system-ui"/>
              </a:rPr>
              <a:t>例如，先读取 </a:t>
            </a:r>
            <a:r>
              <a:rPr lang="en-US" altLang="zh-CN" sz="1400" b="0" i="0" dirty="0">
                <a:effectLst/>
                <a:latin typeface="system-ui"/>
              </a:rPr>
              <a:t>HDFS </a:t>
            </a:r>
            <a:r>
              <a:rPr lang="zh-CN" altLang="en-US" sz="1400" b="0" i="0" dirty="0">
                <a:effectLst/>
                <a:latin typeface="system-ui"/>
              </a:rPr>
              <a:t>的历史数据，再在指定的时间点切换到 </a:t>
            </a:r>
            <a:r>
              <a:rPr lang="en-US" altLang="zh-CN" sz="1400" b="0" i="0" dirty="0">
                <a:effectLst/>
                <a:latin typeface="system-ui"/>
              </a:rPr>
              <a:t>Kafka </a:t>
            </a:r>
            <a:r>
              <a:rPr lang="zh-CN" altLang="en-US" sz="1400" b="0" i="0" dirty="0">
                <a:effectLst/>
                <a:latin typeface="system-ui"/>
              </a:rPr>
              <a:t>中存储的线上数据。</a:t>
            </a:r>
            <a:endParaRPr lang="en-US" altLang="zh-CN" sz="1400" dirty="0">
              <a:latin typeface="system-ui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 Box 7"/>
          <p:cNvSpPr txBox="1"/>
          <p:nvPr/>
        </p:nvSpPr>
        <p:spPr>
          <a:xfrm>
            <a:off x="1054646" y="1239881"/>
            <a:ext cx="3031310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 altLang="zh-CN" b="1" dirty="0">
                <a:latin typeface="system-ui"/>
              </a:rPr>
              <a:t>2</a:t>
            </a:r>
            <a:r>
              <a:rPr lang="en-US" altLang="zh-CN" b="1" i="0" dirty="0">
                <a:effectLst/>
                <a:latin typeface="system-ui"/>
              </a:rPr>
              <a:t>. Table API/SQL Connector</a:t>
            </a:r>
            <a:endParaRPr dirty="0"/>
          </a:p>
        </p:txBody>
      </p:sp>
      <p:pic>
        <p:nvPicPr>
          <p:cNvPr id="34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3706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5" name="TextBox 3"/>
          <p:cNvSpPr txBox="1"/>
          <p:nvPr/>
        </p:nvSpPr>
        <p:spPr>
          <a:xfrm>
            <a:off x="1100364" y="618593"/>
            <a:ext cx="279928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dirty="0">
                <a:solidFill>
                  <a:schemeClr val="accent1"/>
                </a:solidFill>
              </a:rPr>
              <a:t>流批一体</a:t>
            </a:r>
            <a:r>
              <a:rPr lang="en-US" altLang="zh-CN" b="1" dirty="0">
                <a:solidFill>
                  <a:schemeClr val="accent1"/>
                </a:solidFill>
              </a:rPr>
              <a:t>Connector</a:t>
            </a:r>
            <a:endParaRPr b="1" dirty="0">
              <a:solidFill>
                <a:schemeClr val="accent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53700" y="6381750"/>
            <a:ext cx="1311910" cy="30734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65A18E18-7CD6-8C5A-EE17-3B4117EAA6A5}"/>
              </a:ext>
            </a:extLst>
          </p:cNvPr>
          <p:cNvSpPr txBox="1"/>
          <p:nvPr/>
        </p:nvSpPr>
        <p:spPr>
          <a:xfrm>
            <a:off x="1100364" y="1716587"/>
            <a:ext cx="10022740" cy="9350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just"/>
            <a:r>
              <a:rPr lang="en-US" altLang="zh-CN" sz="1400" b="0" i="0" dirty="0" err="1">
                <a:solidFill>
                  <a:schemeClr val="tx1"/>
                </a:solidFill>
                <a:effectLst/>
                <a:latin typeface="system-ui"/>
              </a:rPr>
              <a:t>Flink</a:t>
            </a:r>
            <a:r>
              <a:rPr lang="en-US" altLang="zh-CN" sz="1400" b="0" i="0" dirty="0">
                <a:solidFill>
                  <a:schemeClr val="tx1"/>
                </a:solidFill>
                <a:effectLst/>
                <a:latin typeface="system-ui"/>
              </a:rPr>
              <a:t> Table API/SQL </a:t>
            </a:r>
            <a:r>
              <a:rPr lang="zh-CN" altLang="en-US" sz="1400" b="0" i="0" dirty="0">
                <a:solidFill>
                  <a:schemeClr val="tx1"/>
                </a:solidFill>
                <a:effectLst/>
                <a:latin typeface="system-ui"/>
              </a:rPr>
              <a:t>同样可以通过 </a:t>
            </a:r>
            <a:r>
              <a:rPr lang="en-US" altLang="zh-CN" sz="1400" b="0" i="0" dirty="0">
                <a:solidFill>
                  <a:schemeClr val="tx1"/>
                </a:solidFill>
                <a:effectLst/>
                <a:latin typeface="system-ui"/>
              </a:rPr>
              <a:t>Connector </a:t>
            </a:r>
            <a:r>
              <a:rPr lang="zh-CN" altLang="en-US" sz="1400" b="0" i="0" dirty="0">
                <a:solidFill>
                  <a:schemeClr val="tx1"/>
                </a:solidFill>
                <a:effectLst/>
                <a:latin typeface="system-ui"/>
              </a:rPr>
              <a:t>连接到外部系统（如数据库、</a:t>
            </a:r>
            <a:r>
              <a:rPr lang="en-US" altLang="zh-CN" sz="1400" b="0" i="0" dirty="0">
                <a:solidFill>
                  <a:schemeClr val="tx1"/>
                </a:solidFill>
                <a:effectLst/>
                <a:latin typeface="system-ui"/>
              </a:rPr>
              <a:t>KV </a:t>
            </a:r>
            <a:r>
              <a:rPr lang="zh-CN" altLang="en-US" sz="1400" b="0" i="0" dirty="0">
                <a:solidFill>
                  <a:schemeClr val="tx1"/>
                </a:solidFill>
                <a:effectLst/>
                <a:latin typeface="system-ui"/>
              </a:rPr>
              <a:t>存储、消息队列或文件系统），来读取和写入批处理表和流式表。它提供了 </a:t>
            </a:r>
            <a:r>
              <a:rPr lang="en-US" altLang="zh-CN" sz="1400" b="0" i="0" dirty="0" err="1">
                <a:solidFill>
                  <a:schemeClr val="tx1"/>
                </a:solidFill>
                <a:effectLst/>
                <a:latin typeface="system-ui"/>
              </a:rPr>
              <a:t>DynamicTableSource</a:t>
            </a:r>
            <a:r>
              <a:rPr lang="en-US" altLang="zh-CN" sz="1400" b="0" i="0" dirty="0"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lang="zh-CN" altLang="en-US" sz="1400" b="0" i="0" dirty="0">
                <a:solidFill>
                  <a:schemeClr val="tx1"/>
                </a:solidFill>
                <a:effectLst/>
                <a:latin typeface="system-ui"/>
              </a:rPr>
              <a:t>和 </a:t>
            </a:r>
            <a:r>
              <a:rPr lang="en-US" altLang="zh-CN" sz="1400" b="0" i="0" dirty="0" err="1">
                <a:solidFill>
                  <a:schemeClr val="tx1"/>
                </a:solidFill>
                <a:effectLst/>
                <a:latin typeface="system-ui"/>
              </a:rPr>
              <a:t>DynamicTableSink</a:t>
            </a:r>
            <a:r>
              <a:rPr lang="en-US" altLang="zh-CN" sz="1400" b="0" i="0" dirty="0"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lang="zh-CN" altLang="en-US" sz="1400" b="0" i="0" dirty="0">
                <a:solidFill>
                  <a:schemeClr val="tx1"/>
                </a:solidFill>
                <a:effectLst/>
                <a:latin typeface="system-ui"/>
              </a:rPr>
              <a:t>两个核心抽象，在 </a:t>
            </a:r>
            <a:r>
              <a:rPr lang="en-US" altLang="zh-CN" sz="1400" b="0" i="0" dirty="0">
                <a:solidFill>
                  <a:schemeClr val="tx1"/>
                </a:solidFill>
                <a:effectLst/>
                <a:latin typeface="system-ui"/>
              </a:rPr>
              <a:t>API </a:t>
            </a:r>
            <a:r>
              <a:rPr lang="zh-CN" altLang="en-US" sz="1400" b="0" i="0" dirty="0">
                <a:solidFill>
                  <a:schemeClr val="tx1"/>
                </a:solidFill>
                <a:effectLst/>
                <a:latin typeface="system-ui"/>
              </a:rPr>
              <a:t>层并没有区分它们是流式的还是批式的算子。除了 </a:t>
            </a:r>
            <a:r>
              <a:rPr lang="en-US" altLang="zh-CN" sz="1400" b="0" i="0" dirty="0" err="1">
                <a:solidFill>
                  <a:schemeClr val="tx1"/>
                </a:solidFill>
                <a:effectLst/>
                <a:latin typeface="system-ui"/>
              </a:rPr>
              <a:t>Flink</a:t>
            </a:r>
            <a:r>
              <a:rPr lang="en-US" altLang="zh-CN" sz="1400" b="0" i="0" dirty="0"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lang="zh-CN" altLang="en-US" sz="1400" b="0" i="0" dirty="0">
                <a:solidFill>
                  <a:schemeClr val="tx1"/>
                </a:solidFill>
                <a:effectLst/>
                <a:latin typeface="system-ui"/>
              </a:rPr>
              <a:t>支持的 </a:t>
            </a:r>
            <a:r>
              <a:rPr lang="en-US" altLang="zh-CN" sz="1400" b="0" i="0" dirty="0">
                <a:solidFill>
                  <a:schemeClr val="tx1"/>
                </a:solidFill>
                <a:effectLst/>
                <a:latin typeface="system-ui"/>
              </a:rPr>
              <a:t>Connector </a:t>
            </a:r>
            <a:r>
              <a:rPr lang="zh-CN" altLang="en-US" sz="1400" b="0" i="0" dirty="0">
                <a:solidFill>
                  <a:schemeClr val="tx1"/>
                </a:solidFill>
                <a:effectLst/>
                <a:latin typeface="system-ui"/>
              </a:rPr>
              <a:t>也可以开发自己满足自身场景的 </a:t>
            </a:r>
            <a:r>
              <a:rPr lang="en-US" altLang="zh-CN" sz="1400" b="0" i="0" dirty="0">
                <a:solidFill>
                  <a:schemeClr val="tx1"/>
                </a:solidFill>
                <a:effectLst/>
                <a:latin typeface="system-ui"/>
              </a:rPr>
              <a:t>Connector </a:t>
            </a:r>
            <a:r>
              <a:rPr lang="zh-CN" altLang="en-US" sz="1400" b="0" i="0" dirty="0">
                <a:solidFill>
                  <a:schemeClr val="tx1"/>
                </a:solidFill>
                <a:effectLst/>
                <a:latin typeface="system-ui"/>
              </a:rPr>
              <a:t>，做到开箱即用。</a:t>
            </a:r>
            <a:endParaRPr sz="1400" dirty="0">
              <a:solidFill>
                <a:schemeClr val="tx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D7FE4B-05F7-E16A-9C32-4F68374D9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93" y="2794869"/>
            <a:ext cx="8230313" cy="34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2600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3706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1" name="TextBox 3"/>
          <p:cNvSpPr txBox="1"/>
          <p:nvPr/>
        </p:nvSpPr>
        <p:spPr>
          <a:xfrm>
            <a:off x="1100364" y="618593"/>
            <a:ext cx="4593426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 altLang="zh-CN" b="1" i="0" dirty="0" err="1">
                <a:solidFill>
                  <a:schemeClr val="accent1"/>
                </a:solidFill>
                <a:effectLst/>
                <a:latin typeface="system-ui"/>
              </a:rPr>
              <a:t>Flink</a:t>
            </a:r>
            <a:r>
              <a:rPr lang="en-US" altLang="zh-CN" b="1" i="0" dirty="0">
                <a:solidFill>
                  <a:schemeClr val="accent1"/>
                </a:solidFill>
                <a:effectLst/>
                <a:latin typeface="system-ui"/>
              </a:rPr>
              <a:t> SQL </a:t>
            </a:r>
            <a:r>
              <a:rPr lang="zh-CN" altLang="en-US" b="1" i="0" dirty="0">
                <a:solidFill>
                  <a:schemeClr val="accent1"/>
                </a:solidFill>
                <a:effectLst/>
                <a:latin typeface="system-ui"/>
              </a:rPr>
              <a:t>和动态表（</a:t>
            </a:r>
            <a:r>
              <a:rPr lang="en-US" altLang="zh-CN" b="1" i="0" dirty="0">
                <a:solidFill>
                  <a:schemeClr val="accent1"/>
                </a:solidFill>
                <a:effectLst/>
                <a:latin typeface="system-ui"/>
              </a:rPr>
              <a:t>Dynamic Table</a:t>
            </a:r>
            <a:r>
              <a:rPr lang="zh-CN" altLang="en-US" b="1" i="0" dirty="0">
                <a:solidFill>
                  <a:schemeClr val="accent1"/>
                </a:solidFill>
                <a:effectLst/>
                <a:latin typeface="system-ui"/>
              </a:rPr>
              <a:t>）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3030" y="6453505"/>
            <a:ext cx="1311910" cy="30734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F8C796C-78A3-C7DB-B270-770DB7DFAAD0}"/>
              </a:ext>
            </a:extLst>
          </p:cNvPr>
          <p:cNvSpPr txBox="1"/>
          <p:nvPr/>
        </p:nvSpPr>
        <p:spPr>
          <a:xfrm>
            <a:off x="753035" y="1721224"/>
            <a:ext cx="10179424" cy="95410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400" b="0" i="0" dirty="0">
                <a:effectLst/>
                <a:latin typeface="system-ui"/>
              </a:rPr>
              <a:t>Table/SQL API </a:t>
            </a:r>
            <a:r>
              <a:rPr lang="zh-CN" altLang="en-US" sz="1400" b="0" i="0" dirty="0">
                <a:effectLst/>
                <a:latin typeface="system-ui"/>
              </a:rPr>
              <a:t>也是流批统一的 </a:t>
            </a:r>
            <a:r>
              <a:rPr lang="en-US" altLang="zh-CN" sz="1400" b="0" i="0" dirty="0">
                <a:effectLst/>
                <a:latin typeface="system-ui"/>
              </a:rPr>
              <a:t>API</a:t>
            </a:r>
            <a:r>
              <a:rPr lang="zh-CN" altLang="en-US" sz="1400" b="0" i="0" dirty="0">
                <a:effectLst/>
                <a:latin typeface="system-ui"/>
              </a:rPr>
              <a:t>。无论是在流处理</a:t>
            </a:r>
            <a:r>
              <a:rPr lang="en-US" altLang="zh-CN" sz="1400" b="0" i="0" dirty="0">
                <a:effectLst/>
                <a:latin typeface="system-ui"/>
              </a:rPr>
              <a:t>(</a:t>
            </a:r>
            <a:r>
              <a:rPr lang="zh-CN" altLang="en-US" sz="1400" b="0" i="0" dirty="0">
                <a:effectLst/>
                <a:latin typeface="system-ui"/>
              </a:rPr>
              <a:t>无界流</a:t>
            </a:r>
            <a:r>
              <a:rPr lang="en-US" altLang="zh-CN" sz="1400" b="0" i="0" dirty="0">
                <a:effectLst/>
                <a:latin typeface="system-ui"/>
              </a:rPr>
              <a:t>)</a:t>
            </a:r>
            <a:r>
              <a:rPr lang="zh-CN" altLang="en-US" sz="1400" b="0" i="0" dirty="0">
                <a:effectLst/>
                <a:latin typeface="system-ui"/>
              </a:rPr>
              <a:t>还是批处理</a:t>
            </a:r>
            <a:r>
              <a:rPr lang="en-US" altLang="zh-CN" sz="1400" b="0" i="0" dirty="0">
                <a:effectLst/>
                <a:latin typeface="system-ui"/>
              </a:rPr>
              <a:t>(</a:t>
            </a:r>
            <a:r>
              <a:rPr lang="zh-CN" altLang="en-US" sz="1400" b="0" i="0" dirty="0">
                <a:effectLst/>
                <a:latin typeface="system-ui"/>
              </a:rPr>
              <a:t>有界流</a:t>
            </a:r>
            <a:r>
              <a:rPr lang="en-US" altLang="zh-CN" sz="1400" b="0" i="0" dirty="0">
                <a:effectLst/>
                <a:latin typeface="system-ui"/>
              </a:rPr>
              <a:t>)</a:t>
            </a:r>
            <a:r>
              <a:rPr lang="zh-CN" altLang="en-US" sz="1400" b="0" i="0" dirty="0">
                <a:effectLst/>
                <a:latin typeface="system-ui"/>
              </a:rPr>
              <a:t>中，它都具有相同的语意。在很多场景下，</a:t>
            </a:r>
            <a:r>
              <a:rPr lang="zh-CN" altLang="en-US" sz="1400" b="0" i="0" dirty="0">
                <a:solidFill>
                  <a:schemeClr val="tx1"/>
                </a:solidFill>
                <a:effectLst/>
                <a:latin typeface="system-ui"/>
              </a:rPr>
              <a:t>以</a:t>
            </a:r>
            <a:r>
              <a:rPr lang="zh-CN" altLang="en-US" sz="1400" b="0" i="0" dirty="0">
                <a:solidFill>
                  <a:srgbClr val="FF0000"/>
                </a:solidFill>
                <a:effectLst/>
                <a:latin typeface="system-ui"/>
              </a:rPr>
              <a:t> </a:t>
            </a:r>
            <a:r>
              <a:rPr lang="en-US" altLang="zh-CN" sz="1400" b="0" i="0" dirty="0">
                <a:solidFill>
                  <a:srgbClr val="FF0000"/>
                </a:solidFill>
                <a:effectLst/>
                <a:latin typeface="system-ui"/>
              </a:rPr>
              <a:t>SQL + UDF </a:t>
            </a:r>
            <a:r>
              <a:rPr lang="zh-CN" altLang="en-US" sz="1400" b="0" i="0" dirty="0">
                <a:effectLst/>
                <a:latin typeface="system-ui"/>
              </a:rPr>
              <a:t>的方式可以更容易地统一流和批，使用同一套系统就能同时处理，让用户只关注最核心的业务逻辑。</a:t>
            </a:r>
            <a:endParaRPr lang="en-US" altLang="zh-CN" sz="1400" b="0" i="0" dirty="0">
              <a:effectLst/>
              <a:latin typeface="system-u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1400" b="0" i="0" dirty="0">
              <a:effectLst/>
              <a:latin typeface="system-ui"/>
            </a:endParaRPr>
          </a:p>
          <a:p>
            <a:r>
              <a:rPr lang="zh-CN" altLang="en-US" sz="1400" b="0" i="0" dirty="0">
                <a:effectLst/>
                <a:latin typeface="system-ui"/>
              </a:rPr>
              <a:t>而</a:t>
            </a:r>
            <a:r>
              <a:rPr lang="zh-CN" altLang="en-US" sz="1400" b="1" i="0" dirty="0">
                <a:effectLst/>
                <a:latin typeface="system-ui"/>
              </a:rPr>
              <a:t>动态表</a:t>
            </a:r>
            <a:r>
              <a:rPr lang="zh-CN" altLang="en-US" sz="1400" b="0" i="0" dirty="0">
                <a:effectLst/>
                <a:latin typeface="system-ui"/>
              </a:rPr>
              <a:t>是 </a:t>
            </a:r>
            <a:r>
              <a:rPr lang="en-US" altLang="zh-CN" sz="1400" b="0" i="0" dirty="0" err="1">
                <a:effectLst/>
                <a:latin typeface="system-ui"/>
              </a:rPr>
              <a:t>Flink</a:t>
            </a:r>
            <a:r>
              <a:rPr lang="en-US" altLang="zh-CN" sz="1400" b="0" i="0" dirty="0">
                <a:effectLst/>
                <a:latin typeface="system-ui"/>
              </a:rPr>
              <a:t> </a:t>
            </a:r>
            <a:r>
              <a:rPr lang="zh-CN" altLang="en-US" sz="1400" b="0" i="0" dirty="0">
                <a:effectLst/>
                <a:latin typeface="system-ui"/>
              </a:rPr>
              <a:t>的</a:t>
            </a:r>
            <a:r>
              <a:rPr lang="en-US" altLang="zh-CN" sz="1400" b="0" i="0" dirty="0">
                <a:effectLst/>
                <a:latin typeface="system-ui"/>
              </a:rPr>
              <a:t>Table/SQL API</a:t>
            </a:r>
            <a:r>
              <a:rPr lang="zh-CN" altLang="en-US" sz="1400" b="0" i="0" dirty="0">
                <a:effectLst/>
                <a:latin typeface="system-ui"/>
              </a:rPr>
              <a:t>的核心概念，用于以</a:t>
            </a:r>
            <a:r>
              <a:rPr lang="zh-CN" altLang="en-US" sz="1400" dirty="0">
                <a:latin typeface="system-ui"/>
              </a:rPr>
              <a:t>统一的方式</a:t>
            </a:r>
            <a:r>
              <a:rPr lang="zh-CN" altLang="en-US" sz="1400" b="0" i="0" dirty="0">
                <a:effectLst/>
                <a:latin typeface="system-ui"/>
              </a:rPr>
              <a:t>处理有界和无界数据。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CEF8E949-3F11-254C-1C27-4164D58743FA}"/>
              </a:ext>
            </a:extLst>
          </p:cNvPr>
          <p:cNvSpPr txBox="1"/>
          <p:nvPr/>
        </p:nvSpPr>
        <p:spPr>
          <a:xfrm>
            <a:off x="768985" y="1303795"/>
            <a:ext cx="3031310" cy="369328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tx1"/>
                </a:solidFill>
              </a:rPr>
              <a:t>计算统一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5B7940-1EBE-D48F-9E79-5D58F3B8F45C}"/>
              </a:ext>
            </a:extLst>
          </p:cNvPr>
          <p:cNvSpPr txBox="1"/>
          <p:nvPr/>
        </p:nvSpPr>
        <p:spPr>
          <a:xfrm>
            <a:off x="768985" y="3466036"/>
            <a:ext cx="10179424" cy="18158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just"/>
            <a:r>
              <a:rPr lang="zh-CN" altLang="en-US" sz="1400" b="1" dirty="0">
                <a:effectLst/>
              </a:rPr>
              <a:t>“流批一体”的存储引擎，应该具有什么特点？</a:t>
            </a:r>
            <a:endParaRPr lang="en-US" altLang="zh-CN" sz="1400" b="1" dirty="0">
              <a:effectLst/>
            </a:endParaRPr>
          </a:p>
          <a:p>
            <a:pPr algn="just"/>
            <a:endParaRPr lang="en-US" altLang="zh-CN" sz="1400" b="1" dirty="0">
              <a:effectLst/>
            </a:endParaRPr>
          </a:p>
          <a:p>
            <a:pPr algn="just"/>
            <a:r>
              <a:rPr lang="zh-CN" altLang="en-US" sz="1400" b="0" i="0" dirty="0">
                <a:effectLst/>
                <a:latin typeface="system-ui"/>
              </a:rPr>
              <a:t>为了方便理解，先回顾下 </a:t>
            </a:r>
            <a:r>
              <a:rPr lang="en-US" altLang="zh-CN" sz="1400" b="0" i="0" dirty="0">
                <a:effectLst/>
                <a:latin typeface="system-ui"/>
              </a:rPr>
              <a:t>MySQL </a:t>
            </a:r>
            <a:r>
              <a:rPr lang="zh-CN" altLang="en-US" sz="1400" b="0" i="0" dirty="0">
                <a:effectLst/>
                <a:latin typeface="system-ui"/>
              </a:rPr>
              <a:t>数据的保存过程，当写入一条数据时做了两件事：</a:t>
            </a:r>
            <a:endParaRPr lang="en-US" altLang="zh-CN" sz="1400" b="0" i="0" dirty="0">
              <a:effectLst/>
              <a:latin typeface="system-ui"/>
            </a:endParaRPr>
          </a:p>
          <a:p>
            <a:pPr algn="just"/>
            <a:endParaRPr lang="zh-CN" altLang="en-US" sz="1400" b="0" i="0" dirty="0">
              <a:effectLst/>
              <a:latin typeface="system-ui"/>
            </a:endParaRPr>
          </a:p>
          <a:p>
            <a:pPr algn="just"/>
            <a:r>
              <a:rPr lang="zh-CN" altLang="en-US" sz="1400" b="0" i="0" dirty="0">
                <a:effectLst/>
                <a:latin typeface="system-ui"/>
              </a:rPr>
              <a:t>① 第一步写入数据到内存中，随着内存满了 </a:t>
            </a:r>
            <a:r>
              <a:rPr lang="en-US" altLang="zh-CN" sz="1400" b="0" i="0" dirty="0">
                <a:effectLst/>
                <a:latin typeface="system-ui"/>
              </a:rPr>
              <a:t>flush </a:t>
            </a:r>
            <a:r>
              <a:rPr lang="zh-CN" altLang="en-US" sz="1400" b="0" i="0" dirty="0">
                <a:effectLst/>
                <a:latin typeface="system-ui"/>
              </a:rPr>
              <a:t>到磁盘。</a:t>
            </a:r>
            <a:endParaRPr lang="en-US" altLang="zh-CN" sz="1400" b="0" i="0" dirty="0">
              <a:effectLst/>
              <a:latin typeface="system-ui"/>
            </a:endParaRPr>
          </a:p>
          <a:p>
            <a:pPr algn="just"/>
            <a:endParaRPr lang="zh-CN" altLang="en-US" sz="1400" b="0" i="0" dirty="0">
              <a:effectLst/>
              <a:latin typeface="system-ui"/>
            </a:endParaRPr>
          </a:p>
          <a:p>
            <a:pPr algn="just"/>
            <a:r>
              <a:rPr lang="zh-CN" altLang="en-US" sz="1400" b="0" i="0" dirty="0">
                <a:effectLst/>
                <a:latin typeface="system-ui"/>
              </a:rPr>
              <a:t>② 第二步生成对应的 </a:t>
            </a:r>
            <a:r>
              <a:rPr lang="en-US" altLang="zh-CN" sz="1400" b="0" i="0" dirty="0" err="1">
                <a:effectLst/>
                <a:latin typeface="system-ui"/>
              </a:rPr>
              <a:t>binlog</a:t>
            </a:r>
            <a:r>
              <a:rPr lang="en-US" altLang="zh-CN" sz="1400" b="0" i="0" dirty="0">
                <a:effectLst/>
                <a:latin typeface="system-ui"/>
              </a:rPr>
              <a:t> </a:t>
            </a:r>
            <a:r>
              <a:rPr lang="zh-CN" altLang="en-US" sz="1400" b="0" i="0" dirty="0">
                <a:effectLst/>
                <a:latin typeface="system-ui"/>
              </a:rPr>
              <a:t>日志，每次 </a:t>
            </a:r>
            <a:r>
              <a:rPr lang="en-US" altLang="zh-CN" sz="1400" b="0" i="0" dirty="0">
                <a:effectLst/>
                <a:latin typeface="system-ui"/>
              </a:rPr>
              <a:t>flush </a:t>
            </a:r>
            <a:r>
              <a:rPr lang="zh-CN" altLang="en-US" sz="1400" b="0" i="0" dirty="0">
                <a:effectLst/>
                <a:latin typeface="system-ui"/>
              </a:rPr>
              <a:t>就是生成 </a:t>
            </a:r>
            <a:r>
              <a:rPr lang="en-US" altLang="zh-CN" sz="1400" b="0" i="0" dirty="0">
                <a:effectLst/>
                <a:latin typeface="system-ui"/>
              </a:rPr>
              <a:t>snapshot</a:t>
            </a:r>
            <a:r>
              <a:rPr lang="zh-CN" altLang="en-US" sz="1400" b="0" i="0" dirty="0">
                <a:effectLst/>
                <a:latin typeface="system-ui"/>
              </a:rPr>
              <a:t>，对应着 </a:t>
            </a:r>
            <a:r>
              <a:rPr lang="en-US" altLang="zh-CN" sz="1400" b="0" i="0" dirty="0" err="1">
                <a:effectLst/>
                <a:latin typeface="system-ui"/>
              </a:rPr>
              <a:t>binlog</a:t>
            </a:r>
            <a:r>
              <a:rPr lang="en-US" altLang="zh-CN" sz="1400" b="0" i="0" dirty="0">
                <a:effectLst/>
                <a:latin typeface="system-ui"/>
              </a:rPr>
              <a:t> </a:t>
            </a:r>
            <a:r>
              <a:rPr lang="zh-CN" altLang="en-US" sz="1400" b="0" i="0" dirty="0">
                <a:effectLst/>
                <a:latin typeface="system-ui"/>
              </a:rPr>
              <a:t>的位点，当发生故障时 </a:t>
            </a:r>
            <a:r>
              <a:rPr lang="en-US" altLang="zh-CN" sz="1400" b="0" i="0" dirty="0">
                <a:effectLst/>
                <a:latin typeface="system-ui"/>
              </a:rPr>
              <a:t>snapshot </a:t>
            </a:r>
            <a:r>
              <a:rPr lang="zh-CN" altLang="en-US" sz="1400" b="0" i="0" dirty="0">
                <a:effectLst/>
                <a:latin typeface="system-ui"/>
              </a:rPr>
              <a:t>对齐的位点可以用来恢复数据。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D02810E5-A011-80C2-10E0-5A5206FEC992}"/>
              </a:ext>
            </a:extLst>
          </p:cNvPr>
          <p:cNvSpPr txBox="1"/>
          <p:nvPr/>
        </p:nvSpPr>
        <p:spPr>
          <a:xfrm>
            <a:off x="784935" y="3048607"/>
            <a:ext cx="3031310" cy="369328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tx1"/>
                </a:solidFill>
              </a:rPr>
              <a:t>存储统一</a:t>
            </a:r>
            <a:endParaRPr sz="1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3706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1" name="TextBox 3"/>
          <p:cNvSpPr txBox="1"/>
          <p:nvPr/>
        </p:nvSpPr>
        <p:spPr>
          <a:xfrm>
            <a:off x="1100364" y="618593"/>
            <a:ext cx="4593426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 altLang="zh-CN" b="1" i="0" dirty="0" err="1">
                <a:solidFill>
                  <a:schemeClr val="accent1"/>
                </a:solidFill>
                <a:effectLst/>
                <a:latin typeface="system-ui"/>
              </a:rPr>
              <a:t>Flink</a:t>
            </a:r>
            <a:r>
              <a:rPr lang="en-US" altLang="zh-CN" b="1" i="0" dirty="0">
                <a:solidFill>
                  <a:schemeClr val="accent1"/>
                </a:solidFill>
                <a:effectLst/>
                <a:latin typeface="system-ui"/>
              </a:rPr>
              <a:t> SQL </a:t>
            </a:r>
            <a:r>
              <a:rPr lang="zh-CN" altLang="en-US" b="1" i="0" dirty="0">
                <a:solidFill>
                  <a:schemeClr val="accent1"/>
                </a:solidFill>
                <a:effectLst/>
                <a:latin typeface="system-ui"/>
              </a:rPr>
              <a:t>和动态表（</a:t>
            </a:r>
            <a:r>
              <a:rPr lang="en-US" altLang="zh-CN" b="1" i="0" dirty="0">
                <a:solidFill>
                  <a:schemeClr val="accent1"/>
                </a:solidFill>
                <a:effectLst/>
                <a:latin typeface="system-ui"/>
              </a:rPr>
              <a:t>Dynamic Table</a:t>
            </a:r>
            <a:r>
              <a:rPr lang="zh-CN" altLang="en-US" b="1" i="0" dirty="0">
                <a:solidFill>
                  <a:schemeClr val="accent1"/>
                </a:solidFill>
                <a:effectLst/>
                <a:latin typeface="system-ui"/>
              </a:rPr>
              <a:t>）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3030" y="6453505"/>
            <a:ext cx="1311910" cy="3073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96D167-1522-5111-B642-855DA99823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71" y="2452185"/>
            <a:ext cx="8311486" cy="353441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52F6BA9-95DF-56A1-4606-CE206E884E74}"/>
              </a:ext>
            </a:extLst>
          </p:cNvPr>
          <p:cNvSpPr txBox="1"/>
          <p:nvPr/>
        </p:nvSpPr>
        <p:spPr>
          <a:xfrm>
            <a:off x="1705971" y="1482118"/>
            <a:ext cx="8110614" cy="7386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0" i="0" dirty="0">
                <a:effectLst/>
                <a:latin typeface="system-ui"/>
              </a:rPr>
              <a:t>从概念上看，数据库的 </a:t>
            </a:r>
            <a:r>
              <a:rPr lang="en-US" altLang="zh-CN" sz="1400" b="0" i="0" dirty="0">
                <a:effectLst/>
                <a:latin typeface="system-ui"/>
              </a:rPr>
              <a:t>snapshot </a:t>
            </a:r>
            <a:r>
              <a:rPr lang="zh-CN" altLang="en-US" sz="1400" b="0" i="0" dirty="0">
                <a:effectLst/>
                <a:latin typeface="system-ui"/>
              </a:rPr>
              <a:t>对应批存储，</a:t>
            </a:r>
            <a:r>
              <a:rPr lang="en-US" altLang="zh-CN" sz="1400" b="0" i="0" dirty="0" err="1">
                <a:effectLst/>
                <a:latin typeface="system-ui"/>
              </a:rPr>
              <a:t>binlog</a:t>
            </a:r>
            <a:r>
              <a:rPr lang="en-US" altLang="zh-CN" sz="1400" b="0" i="0" dirty="0">
                <a:effectLst/>
                <a:latin typeface="system-ui"/>
              </a:rPr>
              <a:t> </a:t>
            </a:r>
            <a:r>
              <a:rPr lang="zh-CN" altLang="en-US" sz="1400" b="0" i="0" dirty="0">
                <a:effectLst/>
                <a:latin typeface="system-ui"/>
              </a:rPr>
              <a:t>对应着流存储，它们相辅相成。</a:t>
            </a:r>
            <a:r>
              <a:rPr lang="zh-CN" altLang="en-US" sz="1400" b="1" i="0" dirty="0">
                <a:effectLst/>
                <a:latin typeface="system-ui"/>
              </a:rPr>
              <a:t>那么流批一体的存储应该具有这样类似数据体验的存储，而 </a:t>
            </a:r>
            <a:r>
              <a:rPr lang="en-US" altLang="zh-CN" sz="1400" b="1" i="0" dirty="0" err="1">
                <a:effectLst/>
                <a:latin typeface="system-ui"/>
              </a:rPr>
              <a:t>Flink</a:t>
            </a:r>
            <a:r>
              <a:rPr lang="en-US" altLang="zh-CN" sz="1400" b="1" i="0" dirty="0">
                <a:effectLst/>
                <a:latin typeface="system-ui"/>
              </a:rPr>
              <a:t> </a:t>
            </a:r>
            <a:r>
              <a:rPr lang="zh-CN" altLang="en-US" sz="1400" b="1" i="0" dirty="0">
                <a:effectLst/>
                <a:latin typeface="system-ui"/>
              </a:rPr>
              <a:t>动态表的目的就是提供这样的存储。它既满足 </a:t>
            </a:r>
            <a:r>
              <a:rPr lang="en-US" altLang="zh-CN" sz="1400" b="1" i="0" dirty="0">
                <a:effectLst/>
                <a:latin typeface="system-ui"/>
              </a:rPr>
              <a:t>snapshot </a:t>
            </a:r>
            <a:r>
              <a:rPr lang="zh-CN" altLang="en-US" sz="1400" b="1" i="0" dirty="0">
                <a:effectLst/>
                <a:latin typeface="system-ui"/>
              </a:rPr>
              <a:t>又满足 </a:t>
            </a:r>
            <a:r>
              <a:rPr lang="en-US" altLang="zh-CN" sz="1400" b="1" i="0" dirty="0">
                <a:effectLst/>
                <a:latin typeface="system-ui"/>
              </a:rPr>
              <a:t>log </a:t>
            </a:r>
            <a:r>
              <a:rPr lang="zh-CN" altLang="en-US" sz="1400" b="1" i="0" dirty="0">
                <a:effectLst/>
                <a:latin typeface="system-ui"/>
              </a:rPr>
              <a:t>的能力。</a:t>
            </a:r>
            <a:r>
              <a:rPr lang="zh-CN" altLang="en-US" sz="1400" b="0" i="0" dirty="0">
                <a:effectLst/>
                <a:latin typeface="system-ui"/>
              </a:rPr>
              <a:t>提供易用的解耦的存储，并结合 </a:t>
            </a:r>
            <a:r>
              <a:rPr lang="en-US" altLang="zh-CN" sz="1400" b="0" i="0" dirty="0" err="1">
                <a:effectLst/>
                <a:latin typeface="system-ui"/>
              </a:rPr>
              <a:t>Flink</a:t>
            </a:r>
            <a:r>
              <a:rPr lang="en-US" altLang="zh-CN" sz="1400" b="0" i="0" dirty="0">
                <a:effectLst/>
                <a:latin typeface="system-ui"/>
              </a:rPr>
              <a:t> SQL </a:t>
            </a:r>
            <a:r>
              <a:rPr lang="zh-CN" altLang="en-US" sz="1400" b="0" i="0" dirty="0">
                <a:effectLst/>
                <a:latin typeface="system-ui"/>
              </a:rPr>
              <a:t>供完整的“数据库”体验。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0754421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3706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1" name="TextBox 3"/>
          <p:cNvSpPr txBox="1"/>
          <p:nvPr/>
        </p:nvSpPr>
        <p:spPr>
          <a:xfrm>
            <a:off x="1100364" y="618593"/>
            <a:ext cx="4593426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 altLang="zh-CN" b="1" i="0" dirty="0" err="1">
                <a:solidFill>
                  <a:schemeClr val="accent1"/>
                </a:solidFill>
                <a:effectLst/>
                <a:latin typeface="system-ui"/>
              </a:rPr>
              <a:t>Flink</a:t>
            </a:r>
            <a:r>
              <a:rPr lang="en-US" altLang="zh-CN" b="1" i="0" dirty="0">
                <a:solidFill>
                  <a:schemeClr val="accent1"/>
                </a:solidFill>
                <a:effectLst/>
                <a:latin typeface="system-ui"/>
              </a:rPr>
              <a:t> SQL </a:t>
            </a:r>
            <a:r>
              <a:rPr lang="zh-CN" altLang="en-US" b="1" i="0" dirty="0">
                <a:solidFill>
                  <a:schemeClr val="accent1"/>
                </a:solidFill>
                <a:effectLst/>
                <a:latin typeface="system-ui"/>
              </a:rPr>
              <a:t>和动态表（</a:t>
            </a:r>
            <a:r>
              <a:rPr lang="en-US" altLang="zh-CN" b="1" i="0" dirty="0">
                <a:solidFill>
                  <a:schemeClr val="accent1"/>
                </a:solidFill>
                <a:effectLst/>
                <a:latin typeface="system-ui"/>
              </a:rPr>
              <a:t>Dynamic Table</a:t>
            </a:r>
            <a:r>
              <a:rPr lang="zh-CN" altLang="en-US" b="1" i="0" dirty="0">
                <a:solidFill>
                  <a:schemeClr val="accent1"/>
                </a:solidFill>
                <a:effectLst/>
                <a:latin typeface="system-ui"/>
              </a:rPr>
              <a:t>）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3030" y="6453505"/>
            <a:ext cx="1311910" cy="30734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52F6BA9-95DF-56A1-4606-CE206E884E74}"/>
              </a:ext>
            </a:extLst>
          </p:cNvPr>
          <p:cNvSpPr txBox="1"/>
          <p:nvPr/>
        </p:nvSpPr>
        <p:spPr>
          <a:xfrm>
            <a:off x="1054646" y="2043401"/>
            <a:ext cx="2570883" cy="203132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① 读取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流读：读取 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Log Changes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。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批读：读取 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Snapshot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。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流批融合的读：</a:t>
            </a:r>
            <a:r>
              <a:rPr kumimoji="0" lang="en-US" altLang="zh-CN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Hybird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 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读。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点查：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lookup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。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16CA03AC-1DF2-FA87-B4A8-DC227B4A9F1D}"/>
              </a:ext>
            </a:extLst>
          </p:cNvPr>
          <p:cNvSpPr txBox="1"/>
          <p:nvPr/>
        </p:nvSpPr>
        <p:spPr>
          <a:xfrm>
            <a:off x="1054646" y="1425070"/>
            <a:ext cx="5320665" cy="33855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600" b="1" i="0" dirty="0">
                <a:solidFill>
                  <a:schemeClr val="tx1"/>
                </a:solidFill>
                <a:effectLst/>
                <a:latin typeface="system-ui"/>
              </a:rPr>
              <a:t>总结下动态表的流批特性，提供了哪些流批一体的能力？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FE0EED-0D46-2A86-C14D-982A28D2FE45}"/>
              </a:ext>
            </a:extLst>
          </p:cNvPr>
          <p:cNvSpPr txBox="1"/>
          <p:nvPr/>
        </p:nvSpPr>
        <p:spPr>
          <a:xfrm>
            <a:off x="4330108" y="2043400"/>
            <a:ext cx="2570883" cy="1384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② 写入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流写：持续插入。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批写：支持分区、支持 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Overwrite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，批的 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DML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FC2F61-F698-9890-74B1-DA1BE3C1BB14}"/>
              </a:ext>
            </a:extLst>
          </p:cNvPr>
          <p:cNvSpPr txBox="1"/>
          <p:nvPr/>
        </p:nvSpPr>
        <p:spPr>
          <a:xfrm>
            <a:off x="7974060" y="2043399"/>
            <a:ext cx="2570883" cy="16004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③ </a:t>
            </a:r>
            <a:r>
              <a:rPr kumimoji="0" lang="en-US" altLang="zh-CN" sz="1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Lake Store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提供湖存储的能力，直接架设在 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DFS 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上，无服务，计算存储分离。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列存高性能分析。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AA98952-EF62-592C-AF58-033141D2C6B3}"/>
              </a:ext>
            </a:extLst>
          </p:cNvPr>
          <p:cNvSpPr txBox="1"/>
          <p:nvPr/>
        </p:nvSpPr>
        <p:spPr>
          <a:xfrm>
            <a:off x="1054646" y="4450247"/>
            <a:ext cx="8105527" cy="30777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1" i="0" dirty="0">
                <a:effectLst/>
                <a:latin typeface="system-ui"/>
              </a:rPr>
              <a:t>在使用动态表存储之后，它全面支持 </a:t>
            </a:r>
            <a:r>
              <a:rPr lang="en-US" altLang="zh-CN" sz="1400" b="1" i="0" dirty="0" err="1">
                <a:effectLst/>
                <a:latin typeface="system-ui"/>
              </a:rPr>
              <a:t>Flink</a:t>
            </a:r>
            <a:r>
              <a:rPr lang="en-US" altLang="zh-CN" sz="1400" b="1" i="0" dirty="0">
                <a:effectLst/>
                <a:latin typeface="system-ui"/>
              </a:rPr>
              <a:t> SQL</a:t>
            </a:r>
            <a:r>
              <a:rPr lang="zh-CN" altLang="en-US" sz="1400" b="1" i="0" dirty="0">
                <a:effectLst/>
                <a:latin typeface="system-ui"/>
              </a:rPr>
              <a:t>，支持任意 </a:t>
            </a:r>
            <a:r>
              <a:rPr lang="en-US" altLang="zh-CN" sz="1400" b="1" i="0" dirty="0">
                <a:effectLst/>
                <a:latin typeface="system-ui"/>
              </a:rPr>
              <a:t>DDL </a:t>
            </a:r>
            <a:r>
              <a:rPr lang="zh-CN" altLang="en-US" sz="1400" b="1" i="0" dirty="0">
                <a:effectLst/>
                <a:latin typeface="system-ui"/>
              </a:rPr>
              <a:t>定义，支持任意 </a:t>
            </a:r>
            <a:r>
              <a:rPr lang="en-US" altLang="zh-CN" sz="1400" b="1" i="0" dirty="0">
                <a:effectLst/>
                <a:latin typeface="system-ui"/>
              </a:rPr>
              <a:t>SQL </a:t>
            </a:r>
            <a:r>
              <a:rPr lang="zh-CN" altLang="en-US" sz="1400" b="1" i="0" dirty="0">
                <a:effectLst/>
                <a:latin typeface="system-ui"/>
              </a:rPr>
              <a:t>插入。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46960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563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5" name="TextBox 3"/>
          <p:cNvSpPr txBox="1"/>
          <p:nvPr/>
        </p:nvSpPr>
        <p:spPr>
          <a:xfrm>
            <a:off x="1100364" y="504293"/>
            <a:ext cx="3264245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i="0" dirty="0">
                <a:solidFill>
                  <a:schemeClr val="accent1"/>
                </a:solidFill>
                <a:effectLst/>
                <a:latin typeface="system-ui"/>
              </a:rPr>
              <a:t>流批一体的 </a:t>
            </a:r>
            <a:r>
              <a:rPr lang="en-US" altLang="zh-CN" b="1" i="0" dirty="0">
                <a:solidFill>
                  <a:schemeClr val="accent1"/>
                </a:solidFill>
                <a:effectLst/>
                <a:latin typeface="system-ui"/>
              </a:rPr>
              <a:t>DAG Scheduler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426" name="Oval 4"/>
          <p:cNvGrpSpPr/>
          <p:nvPr/>
        </p:nvGrpSpPr>
        <p:grpSpPr>
          <a:xfrm>
            <a:off x="1003090" y="1685752"/>
            <a:ext cx="676223" cy="676223"/>
            <a:chOff x="0" y="-1"/>
            <a:chExt cx="676221" cy="676221"/>
          </a:xfrm>
        </p:grpSpPr>
        <p:sp>
          <p:nvSpPr>
            <p:cNvPr id="424" name="圆形"/>
            <p:cNvSpPr/>
            <p:nvPr/>
          </p:nvSpPr>
          <p:spPr>
            <a:xfrm>
              <a:off x="-1" y="-2"/>
              <a:ext cx="676223" cy="676223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25" name="01"/>
            <p:cNvSpPr txBox="1"/>
            <p:nvPr/>
          </p:nvSpPr>
          <p:spPr>
            <a:xfrm>
              <a:off x="144749" y="152687"/>
              <a:ext cx="386720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01</a:t>
              </a:r>
            </a:p>
          </p:txBody>
        </p:sp>
      </p:grpSp>
      <p:grpSp>
        <p:nvGrpSpPr>
          <p:cNvPr id="429" name="组合 13"/>
          <p:cNvGrpSpPr/>
          <p:nvPr/>
        </p:nvGrpSpPr>
        <p:grpSpPr>
          <a:xfrm>
            <a:off x="1798532" y="1668504"/>
            <a:ext cx="8273516" cy="1102638"/>
            <a:chOff x="2935" y="5742"/>
            <a:chExt cx="8273514" cy="1102636"/>
          </a:xfrm>
        </p:grpSpPr>
        <p:sp>
          <p:nvSpPr>
            <p:cNvPr id="427" name="Text Box 7"/>
            <p:cNvSpPr txBox="1"/>
            <p:nvPr/>
          </p:nvSpPr>
          <p:spPr>
            <a:xfrm>
              <a:off x="2935" y="5742"/>
              <a:ext cx="2068804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1600" b="1" dirty="0">
                  <a:solidFill>
                    <a:schemeClr val="tx1"/>
                  </a:solidFill>
                </a:rPr>
                <a:t>流的调度模式</a:t>
              </a:r>
              <a:endParaRPr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28" name="Rectangle 5"/>
            <p:cNvSpPr txBox="1"/>
            <p:nvPr/>
          </p:nvSpPr>
          <p:spPr>
            <a:xfrm>
              <a:off x="26287" y="369716"/>
              <a:ext cx="8250162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1200" b="0" i="0" dirty="0">
                  <a:solidFill>
                    <a:srgbClr val="24292E"/>
                  </a:solidFill>
                  <a:effectLst/>
                  <a:latin typeface="-apple-system"/>
                </a:rPr>
                <a:t>在这种模式下，</a:t>
              </a:r>
              <a:r>
                <a:rPr lang="en-US" altLang="zh-CN" sz="1200" b="0" i="0" dirty="0">
                  <a:solidFill>
                    <a:srgbClr val="24292E"/>
                  </a:solidFill>
                  <a:effectLst/>
                  <a:latin typeface="-apple-system"/>
                </a:rPr>
                <a:t>Scheduler </a:t>
              </a:r>
              <a:r>
                <a:rPr lang="zh-CN" altLang="en-US" sz="1200" b="0" i="0" dirty="0">
                  <a:solidFill>
                    <a:srgbClr val="24292E"/>
                  </a:solidFill>
                  <a:effectLst/>
                  <a:latin typeface="-apple-system"/>
                </a:rPr>
                <a:t>会申请到一个作业所需要的全部资源，然后同时调度这个作业的全部 </a:t>
              </a:r>
              <a:r>
                <a:rPr lang="en-US" altLang="zh-CN" sz="1200" b="0" i="0" dirty="0">
                  <a:solidFill>
                    <a:srgbClr val="24292E"/>
                  </a:solidFill>
                  <a:effectLst/>
                  <a:latin typeface="-apple-system"/>
                </a:rPr>
                <a:t>Task</a:t>
              </a:r>
              <a:r>
                <a:rPr lang="zh-CN" altLang="en-US" sz="1200" b="0" i="0" dirty="0">
                  <a:solidFill>
                    <a:srgbClr val="24292E"/>
                  </a:solidFill>
                  <a:effectLst/>
                  <a:latin typeface="-apple-system"/>
                </a:rPr>
                <a:t>，所有的 </a:t>
              </a:r>
              <a:r>
                <a:rPr lang="en-US" altLang="zh-CN" sz="1200" b="0" i="0" dirty="0">
                  <a:solidFill>
                    <a:srgbClr val="24292E"/>
                  </a:solidFill>
                  <a:effectLst/>
                  <a:latin typeface="-apple-system"/>
                </a:rPr>
                <a:t>Task </a:t>
              </a:r>
              <a:r>
                <a:rPr lang="zh-CN" altLang="en-US" sz="1200" b="0" i="0" dirty="0">
                  <a:solidFill>
                    <a:srgbClr val="24292E"/>
                  </a:solidFill>
                  <a:effectLst/>
                  <a:latin typeface="-apple-system"/>
                </a:rPr>
                <a:t>之间采取 </a:t>
              </a:r>
              <a:r>
                <a:rPr lang="en-US" altLang="zh-CN" sz="1200" b="0" i="0" dirty="0">
                  <a:solidFill>
                    <a:srgbClr val="24292E"/>
                  </a:solidFill>
                  <a:effectLst/>
                  <a:latin typeface="-apple-system"/>
                </a:rPr>
                <a:t>Pipeline </a:t>
              </a:r>
              <a:r>
                <a:rPr lang="zh-CN" altLang="en-US" sz="1200" b="0" i="0" dirty="0">
                  <a:solidFill>
                    <a:srgbClr val="24292E"/>
                  </a:solidFill>
                  <a:effectLst/>
                  <a:latin typeface="-apple-system"/>
                </a:rPr>
                <a:t>的方式进行通信。批作业也可以采取这种方式，并且在性能上也会有很大的提升。但是对于运行比较长的 </a:t>
              </a:r>
              <a:r>
                <a:rPr lang="en-US" altLang="zh-CN" sz="1200" b="0" i="0" dirty="0">
                  <a:solidFill>
                    <a:srgbClr val="24292E"/>
                  </a:solidFill>
                  <a:effectLst/>
                  <a:latin typeface="-apple-system"/>
                </a:rPr>
                <a:t>Batch </a:t>
              </a:r>
              <a:r>
                <a:rPr lang="zh-CN" altLang="en-US" sz="1200" b="0" i="0" dirty="0">
                  <a:solidFill>
                    <a:srgbClr val="24292E"/>
                  </a:solidFill>
                  <a:effectLst/>
                  <a:latin typeface="-apple-system"/>
                </a:rPr>
                <a:t>作业来说来说，这种模式还是存在一定的问题：规模比较大的情况下，同时消耗的资源比较多，对于某些用户来说，他可能没有这么多的资源；容错代价比较高，例如一旦发生错误，整个作业都需要重新运行。</a:t>
              </a:r>
              <a:endParaRPr sz="1200" dirty="0"/>
            </a:p>
          </p:txBody>
        </p:sp>
      </p:grpSp>
      <p:grpSp>
        <p:nvGrpSpPr>
          <p:cNvPr id="432" name="Oval 4"/>
          <p:cNvGrpSpPr/>
          <p:nvPr/>
        </p:nvGrpSpPr>
        <p:grpSpPr>
          <a:xfrm>
            <a:off x="1003089" y="2963228"/>
            <a:ext cx="676223" cy="676223"/>
            <a:chOff x="-1" y="-1"/>
            <a:chExt cx="676221" cy="676221"/>
          </a:xfrm>
        </p:grpSpPr>
        <p:sp>
          <p:nvSpPr>
            <p:cNvPr id="430" name="圆形"/>
            <p:cNvSpPr/>
            <p:nvPr/>
          </p:nvSpPr>
          <p:spPr>
            <a:xfrm>
              <a:off x="-2" y="-2"/>
              <a:ext cx="676223" cy="676223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31" name="02"/>
            <p:cNvSpPr txBox="1"/>
            <p:nvPr/>
          </p:nvSpPr>
          <p:spPr>
            <a:xfrm>
              <a:off x="144749" y="152687"/>
              <a:ext cx="386720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dirty="0"/>
                <a:t>02</a:t>
              </a:r>
            </a:p>
          </p:txBody>
        </p:sp>
      </p:grpSp>
      <p:grpSp>
        <p:nvGrpSpPr>
          <p:cNvPr id="435" name="组合 17"/>
          <p:cNvGrpSpPr/>
          <p:nvPr/>
        </p:nvGrpSpPr>
        <p:grpSpPr>
          <a:xfrm>
            <a:off x="1795594" y="2940235"/>
            <a:ext cx="8276453" cy="923716"/>
            <a:chOff x="-2" y="-2"/>
            <a:chExt cx="8276451" cy="923715"/>
          </a:xfrm>
        </p:grpSpPr>
        <p:sp>
          <p:nvSpPr>
            <p:cNvPr id="433" name="Text Box 7"/>
            <p:cNvSpPr txBox="1"/>
            <p:nvPr/>
          </p:nvSpPr>
          <p:spPr>
            <a:xfrm>
              <a:off x="-2" y="-2"/>
              <a:ext cx="2068804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1600" b="1" dirty="0">
                  <a:solidFill>
                    <a:schemeClr val="tx1"/>
                  </a:solidFill>
                </a:rPr>
                <a:t>批的调度模式</a:t>
              </a:r>
              <a:endParaRPr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34" name="Rectangle 5"/>
            <p:cNvSpPr txBox="1"/>
            <p:nvPr/>
          </p:nvSpPr>
          <p:spPr>
            <a:xfrm>
              <a:off x="26287" y="369716"/>
              <a:ext cx="8250162" cy="553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1200" b="0" i="0" dirty="0">
                  <a:solidFill>
                    <a:srgbClr val="24292E"/>
                  </a:solidFill>
                  <a:effectLst/>
                  <a:latin typeface="-apple-system"/>
                </a:rPr>
                <a:t>这种模式和传统的批引擎类似，所有 </a:t>
              </a:r>
              <a:r>
                <a:rPr lang="en-US" altLang="zh-CN" sz="1200" b="0" i="0" dirty="0">
                  <a:solidFill>
                    <a:srgbClr val="24292E"/>
                  </a:solidFill>
                  <a:effectLst/>
                  <a:latin typeface="-apple-system"/>
                </a:rPr>
                <a:t>Task </a:t>
              </a:r>
              <a:r>
                <a:rPr lang="zh-CN" altLang="en-US" sz="1200" b="0" i="0" dirty="0">
                  <a:solidFill>
                    <a:srgbClr val="24292E"/>
                  </a:solidFill>
                  <a:effectLst/>
                  <a:latin typeface="-apple-system"/>
                </a:rPr>
                <a:t>都是可以独立申请资源，</a:t>
              </a:r>
              <a:r>
                <a:rPr lang="en-US" altLang="zh-CN" sz="1200" b="0" i="0" dirty="0">
                  <a:solidFill>
                    <a:srgbClr val="24292E"/>
                  </a:solidFill>
                  <a:effectLst/>
                  <a:latin typeface="-apple-system"/>
                </a:rPr>
                <a:t>Task </a:t>
              </a:r>
              <a:r>
                <a:rPr lang="zh-CN" altLang="en-US" sz="1200" b="0" i="0" dirty="0">
                  <a:solidFill>
                    <a:srgbClr val="24292E"/>
                  </a:solidFill>
                  <a:effectLst/>
                  <a:latin typeface="-apple-system"/>
                </a:rPr>
                <a:t>之间都是通过 </a:t>
              </a:r>
              <a:r>
                <a:rPr lang="en-US" altLang="zh-CN" sz="1200" b="0" i="0" dirty="0">
                  <a:solidFill>
                    <a:srgbClr val="24292E"/>
                  </a:solidFill>
                  <a:effectLst/>
                  <a:latin typeface="-apple-system"/>
                </a:rPr>
                <a:t>Batch Shuffle </a:t>
              </a:r>
              <a:r>
                <a:rPr lang="zh-CN" altLang="en-US" sz="1200" b="0" i="0" dirty="0">
                  <a:solidFill>
                    <a:srgbClr val="24292E"/>
                  </a:solidFill>
                  <a:effectLst/>
                  <a:latin typeface="-apple-system"/>
                </a:rPr>
                <a:t>进行通讯。这种方式的好处是容错代价比较小。但是这种运行方式也存在一些短板。例如，</a:t>
              </a:r>
              <a:r>
                <a:rPr lang="en-US" altLang="zh-CN" sz="1200" b="0" i="0" dirty="0">
                  <a:solidFill>
                    <a:srgbClr val="24292E"/>
                  </a:solidFill>
                  <a:effectLst/>
                  <a:latin typeface="-apple-system"/>
                </a:rPr>
                <a:t>Task </a:t>
              </a:r>
              <a:r>
                <a:rPr lang="zh-CN" altLang="en-US" sz="1200" b="0" i="0" dirty="0">
                  <a:solidFill>
                    <a:srgbClr val="24292E"/>
                  </a:solidFill>
                  <a:effectLst/>
                  <a:latin typeface="-apple-system"/>
                </a:rPr>
                <a:t>之间的数据都是通过磁盘来进行交互，引发了大量的磁盘 </a:t>
              </a:r>
              <a:r>
                <a:rPr lang="en-US" altLang="zh-CN" sz="1200" b="0" i="0" dirty="0">
                  <a:solidFill>
                    <a:srgbClr val="24292E"/>
                  </a:solidFill>
                  <a:effectLst/>
                  <a:latin typeface="-apple-system"/>
                </a:rPr>
                <a:t>IO</a:t>
              </a:r>
              <a:r>
                <a:rPr lang="zh-CN" altLang="en-US" sz="1200" b="0" i="0" dirty="0">
                  <a:solidFill>
                    <a:srgbClr val="24292E"/>
                  </a:solidFill>
                  <a:effectLst/>
                  <a:latin typeface="-apple-system"/>
                </a:rPr>
                <a:t>。</a:t>
              </a:r>
              <a:endParaRPr sz="1200" dirty="0"/>
            </a:p>
          </p:txBody>
        </p:sp>
      </p:grp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2580" y="6299835"/>
            <a:ext cx="1311910" cy="307340"/>
          </a:xfrm>
          <a:prstGeom prst="rect">
            <a:avLst/>
          </a:prstGeom>
        </p:spPr>
      </p:pic>
      <p:sp>
        <p:nvSpPr>
          <p:cNvPr id="3" name="Text Box 7">
            <a:extLst>
              <a:ext uri="{FF2B5EF4-FFF2-40B4-BE49-F238E27FC236}">
                <a16:creationId xmlns:a16="http://schemas.microsoft.com/office/drawing/2014/main" id="{D721ACD8-9EEB-03E5-AA77-570DCD0D48B9}"/>
              </a:ext>
            </a:extLst>
          </p:cNvPr>
          <p:cNvSpPr txBox="1"/>
          <p:nvPr/>
        </p:nvSpPr>
        <p:spPr>
          <a:xfrm>
            <a:off x="1003090" y="1164753"/>
            <a:ext cx="3031310" cy="369328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b="1" dirty="0" err="1">
                <a:solidFill>
                  <a:schemeClr val="tx1"/>
                </a:solidFill>
              </a:rPr>
              <a:t>Flink</a:t>
            </a:r>
            <a:r>
              <a:rPr lang="zh-CN" altLang="en-US" sz="1800" b="1" dirty="0">
                <a:solidFill>
                  <a:schemeClr val="tx1"/>
                </a:solidFill>
              </a:rPr>
              <a:t>原有的两种调度模式</a:t>
            </a:r>
            <a:endParaRPr sz="1800" b="1" dirty="0">
              <a:solidFill>
                <a:schemeClr val="tx1"/>
              </a:solidFill>
            </a:endParaRPr>
          </a:p>
        </p:txBody>
      </p:sp>
      <p:grpSp>
        <p:nvGrpSpPr>
          <p:cNvPr id="5" name="Oval 4">
            <a:extLst>
              <a:ext uri="{FF2B5EF4-FFF2-40B4-BE49-F238E27FC236}">
                <a16:creationId xmlns:a16="http://schemas.microsoft.com/office/drawing/2014/main" id="{3E809EBD-C585-05EB-2C04-33C3FD552910}"/>
              </a:ext>
            </a:extLst>
          </p:cNvPr>
          <p:cNvGrpSpPr/>
          <p:nvPr/>
        </p:nvGrpSpPr>
        <p:grpSpPr>
          <a:xfrm>
            <a:off x="1003090" y="4457970"/>
            <a:ext cx="676223" cy="676223"/>
            <a:chOff x="0" y="-1"/>
            <a:chExt cx="676221" cy="676221"/>
          </a:xfrm>
        </p:grpSpPr>
        <p:sp>
          <p:nvSpPr>
            <p:cNvPr id="6" name="圆形">
              <a:extLst>
                <a:ext uri="{FF2B5EF4-FFF2-40B4-BE49-F238E27FC236}">
                  <a16:creationId xmlns:a16="http://schemas.microsoft.com/office/drawing/2014/main" id="{AB02FFF8-7709-9892-C2C2-BBD1EDD109C8}"/>
                </a:ext>
              </a:extLst>
            </p:cNvPr>
            <p:cNvSpPr/>
            <p:nvPr/>
          </p:nvSpPr>
          <p:spPr>
            <a:xfrm>
              <a:off x="-1" y="-2"/>
              <a:ext cx="676223" cy="676223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7" name="01">
              <a:extLst>
                <a:ext uri="{FF2B5EF4-FFF2-40B4-BE49-F238E27FC236}">
                  <a16:creationId xmlns:a16="http://schemas.microsoft.com/office/drawing/2014/main" id="{C0067A32-9B7C-98BD-1C8B-5D9C39550DBA}"/>
                </a:ext>
              </a:extLst>
            </p:cNvPr>
            <p:cNvSpPr txBox="1"/>
            <p:nvPr/>
          </p:nvSpPr>
          <p:spPr>
            <a:xfrm>
              <a:off x="144749" y="152687"/>
              <a:ext cx="386720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01</a:t>
              </a:r>
            </a:p>
          </p:txBody>
        </p:sp>
      </p:grpSp>
      <p:grpSp>
        <p:nvGrpSpPr>
          <p:cNvPr id="8" name="组合 13">
            <a:extLst>
              <a:ext uri="{FF2B5EF4-FFF2-40B4-BE49-F238E27FC236}">
                <a16:creationId xmlns:a16="http://schemas.microsoft.com/office/drawing/2014/main" id="{F2AB7640-DA9F-95F5-6373-222BB4953651}"/>
              </a:ext>
            </a:extLst>
          </p:cNvPr>
          <p:cNvGrpSpPr/>
          <p:nvPr/>
        </p:nvGrpSpPr>
        <p:grpSpPr>
          <a:xfrm>
            <a:off x="1798532" y="4440722"/>
            <a:ext cx="8273516" cy="733307"/>
            <a:chOff x="2935" y="5742"/>
            <a:chExt cx="8273514" cy="733306"/>
          </a:xfrm>
        </p:grpSpPr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F5DF9D5F-B5DB-B9D2-6ECD-8D1F3EEAA1C4}"/>
                </a:ext>
              </a:extLst>
            </p:cNvPr>
            <p:cNvSpPr txBox="1"/>
            <p:nvPr/>
          </p:nvSpPr>
          <p:spPr>
            <a:xfrm>
              <a:off x="2935" y="5742"/>
              <a:ext cx="2653671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1600" b="1" i="0" dirty="0">
                  <a:solidFill>
                    <a:srgbClr val="24292E"/>
                  </a:solidFill>
                  <a:effectLst/>
                  <a:latin typeface="-apple-system"/>
                </a:rPr>
                <a:t>架构不一致、维护成本高</a:t>
              </a:r>
              <a:endParaRPr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D5D3B32C-E720-9B9F-621F-EF0DE3D34746}"/>
                </a:ext>
              </a:extLst>
            </p:cNvPr>
            <p:cNvSpPr txBox="1"/>
            <p:nvPr/>
          </p:nvSpPr>
          <p:spPr>
            <a:xfrm>
              <a:off x="26287" y="369716"/>
              <a:ext cx="8250162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1200" b="0" i="0" dirty="0">
                  <a:solidFill>
                    <a:srgbClr val="24292E"/>
                  </a:solidFill>
                  <a:effectLst/>
                  <a:latin typeface="-apple-system"/>
                </a:rPr>
                <a:t>原有两种调度模式，在资源分配的时机和粒度上都有一定的差异，最终导致了调度架构上无法完全统一，需要开发人员维护两套逻辑。</a:t>
              </a:r>
              <a:endParaRPr sz="1200" dirty="0"/>
            </a:p>
          </p:txBody>
        </p:sp>
      </p:grpSp>
      <p:grpSp>
        <p:nvGrpSpPr>
          <p:cNvPr id="11" name="Oval 4">
            <a:extLst>
              <a:ext uri="{FF2B5EF4-FFF2-40B4-BE49-F238E27FC236}">
                <a16:creationId xmlns:a16="http://schemas.microsoft.com/office/drawing/2014/main" id="{33B6D909-AEAC-2436-0FDD-36B09615D36C}"/>
              </a:ext>
            </a:extLst>
          </p:cNvPr>
          <p:cNvGrpSpPr/>
          <p:nvPr/>
        </p:nvGrpSpPr>
        <p:grpSpPr>
          <a:xfrm>
            <a:off x="1018508" y="5286883"/>
            <a:ext cx="676223" cy="676223"/>
            <a:chOff x="-1" y="-1"/>
            <a:chExt cx="676221" cy="676221"/>
          </a:xfrm>
        </p:grpSpPr>
        <p:sp>
          <p:nvSpPr>
            <p:cNvPr id="12" name="圆形">
              <a:extLst>
                <a:ext uri="{FF2B5EF4-FFF2-40B4-BE49-F238E27FC236}">
                  <a16:creationId xmlns:a16="http://schemas.microsoft.com/office/drawing/2014/main" id="{3E748569-2DCC-D3E2-5ED3-E8CBADCAF035}"/>
                </a:ext>
              </a:extLst>
            </p:cNvPr>
            <p:cNvSpPr/>
            <p:nvPr/>
          </p:nvSpPr>
          <p:spPr>
            <a:xfrm>
              <a:off x="-2" y="-2"/>
              <a:ext cx="676223" cy="676223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13" name="02">
              <a:extLst>
                <a:ext uri="{FF2B5EF4-FFF2-40B4-BE49-F238E27FC236}">
                  <a16:creationId xmlns:a16="http://schemas.microsoft.com/office/drawing/2014/main" id="{E0A1D91D-BEF5-3C1C-7A8E-00E4876AE85D}"/>
                </a:ext>
              </a:extLst>
            </p:cNvPr>
            <p:cNvSpPr txBox="1"/>
            <p:nvPr/>
          </p:nvSpPr>
          <p:spPr>
            <a:xfrm>
              <a:off x="144749" y="152687"/>
              <a:ext cx="386720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dirty="0"/>
                <a:t>02</a:t>
              </a:r>
            </a:p>
          </p:txBody>
        </p:sp>
      </p:grpSp>
      <p:grpSp>
        <p:nvGrpSpPr>
          <p:cNvPr id="14" name="组合 17">
            <a:extLst>
              <a:ext uri="{FF2B5EF4-FFF2-40B4-BE49-F238E27FC236}">
                <a16:creationId xmlns:a16="http://schemas.microsoft.com/office/drawing/2014/main" id="{115F535F-0097-9279-3AD7-96CE48FDEEA3}"/>
              </a:ext>
            </a:extLst>
          </p:cNvPr>
          <p:cNvGrpSpPr/>
          <p:nvPr/>
        </p:nvGrpSpPr>
        <p:grpSpPr>
          <a:xfrm>
            <a:off x="1811013" y="5263890"/>
            <a:ext cx="8276453" cy="923716"/>
            <a:chOff x="-2" y="-2"/>
            <a:chExt cx="8276451" cy="923715"/>
          </a:xfrm>
        </p:grpSpPr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BD52F5D7-DFA2-5765-15A6-D350CCFC1721}"/>
                </a:ext>
              </a:extLst>
            </p:cNvPr>
            <p:cNvSpPr txBox="1"/>
            <p:nvPr/>
          </p:nvSpPr>
          <p:spPr>
            <a:xfrm>
              <a:off x="-2" y="-2"/>
              <a:ext cx="2068804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1600" b="1" dirty="0">
                  <a:solidFill>
                    <a:schemeClr val="tx1"/>
                  </a:solidFill>
                </a:rPr>
                <a:t>性能</a:t>
              </a:r>
              <a:endParaRPr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288D82EE-12E8-98A2-2C33-12AF2854DF3F}"/>
                </a:ext>
              </a:extLst>
            </p:cNvPr>
            <p:cNvSpPr txBox="1"/>
            <p:nvPr/>
          </p:nvSpPr>
          <p:spPr>
            <a:xfrm>
              <a:off x="26287" y="369716"/>
              <a:ext cx="8250162" cy="553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1200" b="0" i="0" dirty="0">
                  <a:solidFill>
                    <a:srgbClr val="24292E"/>
                  </a:solidFill>
                  <a:effectLst/>
                  <a:latin typeface="-apple-system"/>
                </a:rPr>
                <a:t>传统的批调度方式，虽然容错代价比较小，但是引入大量的磁盘 </a:t>
              </a:r>
              <a:r>
                <a:rPr lang="en-US" altLang="zh-CN" sz="1200" b="0" i="0" dirty="0">
                  <a:solidFill>
                    <a:srgbClr val="24292E"/>
                  </a:solidFill>
                  <a:effectLst/>
                  <a:latin typeface="-apple-system"/>
                </a:rPr>
                <a:t>I/O</a:t>
              </a:r>
              <a:r>
                <a:rPr lang="zh-CN" altLang="en-US" sz="1200" b="0" i="0" dirty="0">
                  <a:solidFill>
                    <a:srgbClr val="24292E"/>
                  </a:solidFill>
                  <a:effectLst/>
                  <a:latin typeface="-apple-system"/>
                </a:rPr>
                <a:t>，并且性能也不是最佳，无法发挥出 </a:t>
              </a:r>
              <a:r>
                <a:rPr lang="en-US" altLang="zh-CN" sz="1200" b="0" i="0" dirty="0" err="1">
                  <a:solidFill>
                    <a:srgbClr val="24292E"/>
                  </a:solidFill>
                  <a:effectLst/>
                  <a:latin typeface="-apple-system"/>
                </a:rPr>
                <a:t>Flink</a:t>
              </a:r>
              <a:r>
                <a:rPr lang="en-US" altLang="zh-CN" sz="1200" b="0" i="0" dirty="0">
                  <a:solidFill>
                    <a:srgbClr val="24292E"/>
                  </a:solidFill>
                  <a:effectLst/>
                  <a:latin typeface="-apple-system"/>
                </a:rPr>
                <a:t> </a:t>
              </a:r>
              <a:r>
                <a:rPr lang="zh-CN" altLang="en-US" sz="1200" b="0" i="0" dirty="0">
                  <a:solidFill>
                    <a:srgbClr val="24292E"/>
                  </a:solidFill>
                  <a:effectLst/>
                  <a:latin typeface="-apple-system"/>
                </a:rPr>
                <a:t>流式引擎的优势。实际上在资源相对充足的场景下，可以采取“流”的调度方式来运行 </a:t>
              </a:r>
              <a:r>
                <a:rPr lang="en-US" altLang="zh-CN" sz="1200" b="0" i="0" dirty="0">
                  <a:solidFill>
                    <a:srgbClr val="24292E"/>
                  </a:solidFill>
                  <a:effectLst/>
                  <a:latin typeface="-apple-system"/>
                </a:rPr>
                <a:t>Batch </a:t>
              </a:r>
              <a:r>
                <a:rPr lang="zh-CN" altLang="en-US" sz="1200" b="0" i="0" dirty="0">
                  <a:solidFill>
                    <a:srgbClr val="24292E"/>
                  </a:solidFill>
                  <a:effectLst/>
                  <a:latin typeface="-apple-system"/>
                </a:rPr>
                <a:t>作业，从而避免额外的磁盘 </a:t>
              </a:r>
              <a:r>
                <a:rPr lang="en-US" altLang="zh-CN" sz="1200" b="0" i="0" dirty="0">
                  <a:solidFill>
                    <a:srgbClr val="24292E"/>
                  </a:solidFill>
                  <a:effectLst/>
                  <a:latin typeface="-apple-system"/>
                </a:rPr>
                <a:t>I/O</a:t>
              </a:r>
              <a:r>
                <a:rPr lang="zh-CN" altLang="en-US" sz="1200" b="0" i="0" dirty="0">
                  <a:solidFill>
                    <a:srgbClr val="24292E"/>
                  </a:solidFill>
                  <a:effectLst/>
                  <a:latin typeface="-apple-system"/>
                </a:rPr>
                <a:t>，提高作业的执行效率。</a:t>
              </a:r>
              <a:endParaRPr sz="1200" dirty="0"/>
            </a:p>
          </p:txBody>
        </p:sp>
      </p:grpSp>
      <p:sp>
        <p:nvSpPr>
          <p:cNvPr id="17" name="Text Box 7">
            <a:extLst>
              <a:ext uri="{FF2B5EF4-FFF2-40B4-BE49-F238E27FC236}">
                <a16:creationId xmlns:a16="http://schemas.microsoft.com/office/drawing/2014/main" id="{7EB580F9-80AF-6362-11B4-FFE37E3B5A2A}"/>
              </a:ext>
            </a:extLst>
          </p:cNvPr>
          <p:cNvSpPr txBox="1"/>
          <p:nvPr/>
        </p:nvSpPr>
        <p:spPr>
          <a:xfrm>
            <a:off x="1003088" y="3960512"/>
            <a:ext cx="3031310" cy="369328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tx1"/>
                </a:solidFill>
              </a:rPr>
              <a:t>原有调度模式的不足</a:t>
            </a:r>
            <a:endParaRPr sz="1800" b="1" dirty="0">
              <a:solidFill>
                <a:schemeClr val="tx1"/>
              </a:solidFill>
            </a:endParaRPr>
          </a:p>
        </p:txBody>
      </p:sp>
      <p:grpSp>
        <p:nvGrpSpPr>
          <p:cNvPr id="18" name="Oval 4">
            <a:extLst>
              <a:ext uri="{FF2B5EF4-FFF2-40B4-BE49-F238E27FC236}">
                <a16:creationId xmlns:a16="http://schemas.microsoft.com/office/drawing/2014/main" id="{41CF3701-0E79-9C75-4D36-0D7FD32E7576}"/>
              </a:ext>
            </a:extLst>
          </p:cNvPr>
          <p:cNvGrpSpPr/>
          <p:nvPr/>
        </p:nvGrpSpPr>
        <p:grpSpPr>
          <a:xfrm>
            <a:off x="1003088" y="6181777"/>
            <a:ext cx="676223" cy="676223"/>
            <a:chOff x="-1" y="-1"/>
            <a:chExt cx="676221" cy="676221"/>
          </a:xfrm>
        </p:grpSpPr>
        <p:sp>
          <p:nvSpPr>
            <p:cNvPr id="19" name="圆形">
              <a:extLst>
                <a:ext uri="{FF2B5EF4-FFF2-40B4-BE49-F238E27FC236}">
                  <a16:creationId xmlns:a16="http://schemas.microsoft.com/office/drawing/2014/main" id="{46B956BA-0E40-A214-82CA-59D7A292192A}"/>
                </a:ext>
              </a:extLst>
            </p:cNvPr>
            <p:cNvSpPr/>
            <p:nvPr/>
          </p:nvSpPr>
          <p:spPr>
            <a:xfrm>
              <a:off x="-2" y="-2"/>
              <a:ext cx="676223" cy="676223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20" name="02">
              <a:extLst>
                <a:ext uri="{FF2B5EF4-FFF2-40B4-BE49-F238E27FC236}">
                  <a16:creationId xmlns:a16="http://schemas.microsoft.com/office/drawing/2014/main" id="{99390A4C-8BF7-0079-F4F3-A8C443D76A9D}"/>
                </a:ext>
              </a:extLst>
            </p:cNvPr>
            <p:cNvSpPr txBox="1"/>
            <p:nvPr/>
          </p:nvSpPr>
          <p:spPr>
            <a:xfrm>
              <a:off x="144749" y="152687"/>
              <a:ext cx="386720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dirty="0"/>
                <a:t>0</a:t>
              </a:r>
              <a:r>
                <a:rPr lang="en-US" dirty="0"/>
                <a:t>3</a:t>
              </a:r>
              <a:endParaRPr dirty="0"/>
            </a:p>
          </p:txBody>
        </p:sp>
      </p:grpSp>
      <p:grpSp>
        <p:nvGrpSpPr>
          <p:cNvPr id="21" name="组合 17">
            <a:extLst>
              <a:ext uri="{FF2B5EF4-FFF2-40B4-BE49-F238E27FC236}">
                <a16:creationId xmlns:a16="http://schemas.microsoft.com/office/drawing/2014/main" id="{2E628225-DC99-25BC-8745-C03CE2E5F11F}"/>
              </a:ext>
            </a:extLst>
          </p:cNvPr>
          <p:cNvGrpSpPr/>
          <p:nvPr/>
        </p:nvGrpSpPr>
        <p:grpSpPr>
          <a:xfrm>
            <a:off x="1795593" y="6158784"/>
            <a:ext cx="8276453" cy="554385"/>
            <a:chOff x="-2" y="-2"/>
            <a:chExt cx="8276451" cy="554384"/>
          </a:xfrm>
        </p:grpSpPr>
        <p:sp>
          <p:nvSpPr>
            <p:cNvPr id="22" name="Text Box 7">
              <a:extLst>
                <a:ext uri="{FF2B5EF4-FFF2-40B4-BE49-F238E27FC236}">
                  <a16:creationId xmlns:a16="http://schemas.microsoft.com/office/drawing/2014/main" id="{1FECB096-664D-2676-CAC9-D107458BB789}"/>
                </a:ext>
              </a:extLst>
            </p:cNvPr>
            <p:cNvSpPr txBox="1"/>
            <p:nvPr/>
          </p:nvSpPr>
          <p:spPr>
            <a:xfrm>
              <a:off x="-2" y="-2"/>
              <a:ext cx="2068804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1600" b="1" dirty="0">
                  <a:solidFill>
                    <a:schemeClr val="tx1"/>
                  </a:solidFill>
                </a:rPr>
                <a:t>自适应</a:t>
              </a:r>
              <a:endParaRPr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C579D8E-F763-8C36-0A0D-9C4A48996270}"/>
                </a:ext>
              </a:extLst>
            </p:cNvPr>
            <p:cNvSpPr txBox="1"/>
            <p:nvPr/>
          </p:nvSpPr>
          <p:spPr>
            <a:xfrm>
              <a:off x="26287" y="369716"/>
              <a:ext cx="8250162" cy="184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1200" b="0" i="0" dirty="0">
                  <a:solidFill>
                    <a:srgbClr val="24292E"/>
                  </a:solidFill>
                  <a:effectLst/>
                  <a:latin typeface="-apple-system"/>
                </a:rPr>
                <a:t>目前两种调度方式的物理执行计划是静态的，静态生成物理执行计划存在调优人力成本高、资源利用率低等问题。</a:t>
              </a:r>
              <a:endParaRPr sz="1200" dirty="0"/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563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5" name="TextBox 3"/>
          <p:cNvSpPr txBox="1"/>
          <p:nvPr/>
        </p:nvSpPr>
        <p:spPr>
          <a:xfrm>
            <a:off x="1100364" y="504293"/>
            <a:ext cx="3264245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i="0" dirty="0">
                <a:solidFill>
                  <a:schemeClr val="accent1"/>
                </a:solidFill>
                <a:effectLst/>
                <a:latin typeface="system-ui"/>
              </a:rPr>
              <a:t>流批一体的 </a:t>
            </a:r>
            <a:r>
              <a:rPr lang="en-US" altLang="zh-CN" b="1" i="0" dirty="0">
                <a:solidFill>
                  <a:schemeClr val="accent1"/>
                </a:solidFill>
                <a:effectLst/>
                <a:latin typeface="system-ui"/>
              </a:rPr>
              <a:t>DAG Scheduler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2580" y="6299835"/>
            <a:ext cx="1311910" cy="3073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16BE5B-7F0B-347C-13D9-C4517E90C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3" y="1418308"/>
            <a:ext cx="4558984" cy="205543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CD0234E-9B28-B320-29C3-78135407D480}"/>
              </a:ext>
            </a:extLst>
          </p:cNvPr>
          <p:cNvSpPr txBox="1"/>
          <p:nvPr/>
        </p:nvSpPr>
        <p:spPr>
          <a:xfrm>
            <a:off x="5444474" y="1538088"/>
            <a:ext cx="5790148" cy="1815878"/>
          </a:xfrm>
          <a:prstGeom prst="rect">
            <a:avLst/>
          </a:prstGeom>
          <a:noFill/>
          <a:ln w="12700" cap="flat">
            <a:solidFill>
              <a:schemeClr val="bg1"/>
            </a:solidFill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0" i="0" dirty="0">
                <a:solidFill>
                  <a:srgbClr val="24292E"/>
                </a:solidFill>
                <a:effectLst/>
                <a:latin typeface="-apple-system"/>
              </a:rPr>
              <a:t>为了既能发挥流引擎的优势，同时避免全图同时调度存在的一些短板，我们引入 </a:t>
            </a:r>
            <a:r>
              <a:rPr lang="en-US" altLang="zh-CN" sz="1400" b="0" i="0" dirty="0">
                <a:solidFill>
                  <a:srgbClr val="24292E"/>
                </a:solidFill>
                <a:effectLst/>
                <a:latin typeface="-apple-system"/>
              </a:rPr>
              <a:t>Pipeline Region </a:t>
            </a:r>
            <a:r>
              <a:rPr lang="zh-CN" altLang="en-US" sz="1400" b="0" i="0" dirty="0">
                <a:solidFill>
                  <a:srgbClr val="24292E"/>
                </a:solidFill>
                <a:effectLst/>
                <a:latin typeface="-apple-system"/>
              </a:rPr>
              <a:t>的概念。</a:t>
            </a:r>
            <a:endParaRPr lang="en-US" altLang="zh-CN" sz="1400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400" b="0" i="0" dirty="0">
                <a:solidFill>
                  <a:srgbClr val="24292E"/>
                </a:solidFill>
                <a:effectLst/>
                <a:latin typeface="-apple-system"/>
              </a:rPr>
              <a:t>Unified DAG Scheduler </a:t>
            </a:r>
            <a:r>
              <a:rPr lang="zh-CN" altLang="en-US" sz="1400" b="0" i="0" dirty="0">
                <a:solidFill>
                  <a:srgbClr val="24292E"/>
                </a:solidFill>
                <a:effectLst/>
                <a:latin typeface="-apple-system"/>
              </a:rPr>
              <a:t>允许在一个 </a:t>
            </a:r>
            <a:r>
              <a:rPr lang="en-US" altLang="zh-CN" sz="1400" b="0" i="0" dirty="0">
                <a:solidFill>
                  <a:srgbClr val="24292E"/>
                </a:solidFill>
                <a:effectLst/>
                <a:latin typeface="-apple-system"/>
              </a:rPr>
              <a:t>DAG </a:t>
            </a:r>
            <a:r>
              <a:rPr lang="zh-CN" altLang="en-US" sz="1400" b="0" i="0" dirty="0">
                <a:solidFill>
                  <a:srgbClr val="24292E"/>
                </a:solidFill>
                <a:effectLst/>
                <a:latin typeface="-apple-system"/>
              </a:rPr>
              <a:t>图中，</a:t>
            </a:r>
            <a:r>
              <a:rPr lang="en-US" altLang="zh-CN" sz="1400" b="0" i="0" dirty="0">
                <a:solidFill>
                  <a:srgbClr val="24292E"/>
                </a:solidFill>
                <a:effectLst/>
                <a:latin typeface="-apple-system"/>
              </a:rPr>
              <a:t>Task </a:t>
            </a:r>
            <a:r>
              <a:rPr lang="zh-CN" altLang="en-US" sz="1400" b="0" i="0" dirty="0">
                <a:solidFill>
                  <a:srgbClr val="24292E"/>
                </a:solidFill>
                <a:effectLst/>
                <a:latin typeface="-apple-system"/>
              </a:rPr>
              <a:t>之间既可以通过 </a:t>
            </a:r>
            <a:r>
              <a:rPr lang="en-US" altLang="zh-CN" sz="1400" b="0" i="0" dirty="0">
                <a:solidFill>
                  <a:srgbClr val="24292E"/>
                </a:solidFill>
                <a:effectLst/>
                <a:latin typeface="-apple-system"/>
              </a:rPr>
              <a:t>Pipeline </a:t>
            </a:r>
            <a:r>
              <a:rPr lang="zh-CN" altLang="en-US" sz="1400" b="0" i="0" dirty="0">
                <a:solidFill>
                  <a:srgbClr val="24292E"/>
                </a:solidFill>
                <a:effectLst/>
                <a:latin typeface="-apple-system"/>
              </a:rPr>
              <a:t>通讯，也可以通过 </a:t>
            </a:r>
            <a:r>
              <a:rPr lang="en-US" altLang="zh-CN" sz="1400" b="0" i="0" dirty="0">
                <a:solidFill>
                  <a:srgbClr val="24292E"/>
                </a:solidFill>
                <a:effectLst/>
                <a:latin typeface="-apple-system"/>
              </a:rPr>
              <a:t>Blocking </a:t>
            </a:r>
            <a:r>
              <a:rPr lang="zh-CN" altLang="en-US" sz="1400" b="0" i="0" dirty="0">
                <a:solidFill>
                  <a:srgbClr val="24292E"/>
                </a:solidFill>
                <a:effectLst/>
                <a:latin typeface="-apple-system"/>
              </a:rPr>
              <a:t>方式进行通讯。这些由 </a:t>
            </a:r>
            <a:r>
              <a:rPr lang="en-US" altLang="zh-CN" sz="1400" b="0" i="0" dirty="0">
                <a:solidFill>
                  <a:srgbClr val="24292E"/>
                </a:solidFill>
                <a:effectLst/>
                <a:latin typeface="-apple-system"/>
              </a:rPr>
              <a:t>Pipeline </a:t>
            </a:r>
            <a:r>
              <a:rPr lang="zh-CN" altLang="en-US" sz="1400" b="0" i="0" dirty="0">
                <a:solidFill>
                  <a:srgbClr val="24292E"/>
                </a:solidFill>
                <a:effectLst/>
                <a:latin typeface="-apple-system"/>
              </a:rPr>
              <a:t>的数据交换方式连接的 </a:t>
            </a:r>
            <a:r>
              <a:rPr lang="en-US" altLang="zh-CN" sz="1400" b="0" i="0" dirty="0">
                <a:solidFill>
                  <a:srgbClr val="24292E"/>
                </a:solidFill>
                <a:effectLst/>
                <a:latin typeface="-apple-system"/>
              </a:rPr>
              <a:t>Task </a:t>
            </a:r>
            <a:r>
              <a:rPr lang="zh-CN" altLang="en-US" sz="1400" b="0" i="0" dirty="0">
                <a:solidFill>
                  <a:srgbClr val="24292E"/>
                </a:solidFill>
                <a:effectLst/>
                <a:latin typeface="-apple-system"/>
              </a:rPr>
              <a:t>被称为一个 </a:t>
            </a:r>
            <a:r>
              <a:rPr lang="en-US" altLang="zh-CN" sz="1400" b="0" i="0" dirty="0">
                <a:solidFill>
                  <a:srgbClr val="24292E"/>
                </a:solidFill>
                <a:effectLst/>
                <a:latin typeface="-apple-system"/>
              </a:rPr>
              <a:t>Pipeline Region</a:t>
            </a:r>
            <a:r>
              <a:rPr lang="zh-CN" altLang="en-US" sz="1400" b="0" i="0" dirty="0">
                <a:solidFill>
                  <a:srgbClr val="24292E"/>
                </a:solidFill>
                <a:effectLst/>
                <a:latin typeface="-apple-system"/>
              </a:rPr>
              <a:t>。</a:t>
            </a:r>
            <a:endParaRPr lang="en-US" altLang="zh-CN" sz="14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0" i="0" dirty="0">
                <a:solidFill>
                  <a:srgbClr val="24292E"/>
                </a:solidFill>
                <a:effectLst/>
                <a:latin typeface="-apple-system"/>
              </a:rPr>
              <a:t>基于以上概念，</a:t>
            </a:r>
            <a:r>
              <a:rPr lang="en-US" altLang="zh-CN" sz="1400" b="0" i="0" dirty="0" err="1">
                <a:solidFill>
                  <a:srgbClr val="24292E"/>
                </a:solidFill>
                <a:effectLst/>
                <a:latin typeface="-apple-system"/>
              </a:rPr>
              <a:t>Flink</a:t>
            </a:r>
            <a:r>
              <a:rPr lang="en-US" altLang="zh-CN" sz="14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zh-CN" altLang="en-US" sz="1400" b="0" i="0" dirty="0">
                <a:solidFill>
                  <a:srgbClr val="24292E"/>
                </a:solidFill>
                <a:effectLst/>
                <a:latin typeface="-apple-system"/>
              </a:rPr>
              <a:t>引入 </a:t>
            </a:r>
            <a:r>
              <a:rPr lang="en-US" altLang="zh-CN" sz="1400" b="0" i="0" dirty="0">
                <a:solidFill>
                  <a:srgbClr val="24292E"/>
                </a:solidFill>
                <a:effectLst/>
                <a:latin typeface="-apple-system"/>
              </a:rPr>
              <a:t>Pipeline Region </a:t>
            </a:r>
            <a:r>
              <a:rPr lang="zh-CN" altLang="en-US" sz="1400" b="0" i="0" dirty="0">
                <a:solidFill>
                  <a:srgbClr val="24292E"/>
                </a:solidFill>
                <a:effectLst/>
                <a:latin typeface="-apple-system"/>
              </a:rPr>
              <a:t>的概念，不管是流作业还是批作业，都是按照 </a:t>
            </a:r>
            <a:r>
              <a:rPr lang="en-US" altLang="zh-CN" sz="1400" b="0" i="0" dirty="0">
                <a:solidFill>
                  <a:srgbClr val="24292E"/>
                </a:solidFill>
                <a:effectLst/>
                <a:latin typeface="-apple-system"/>
              </a:rPr>
              <a:t>Pipeline Region </a:t>
            </a:r>
            <a:r>
              <a:rPr lang="zh-CN" altLang="en-US" sz="1400" b="0" i="0" dirty="0">
                <a:solidFill>
                  <a:srgbClr val="24292E"/>
                </a:solidFill>
                <a:effectLst/>
                <a:latin typeface="-apple-system"/>
              </a:rPr>
              <a:t>粒度来申请资源和调度任务。其实原有的两种模式都是 </a:t>
            </a:r>
            <a:r>
              <a:rPr lang="en-US" altLang="zh-CN" sz="1400" b="0" i="0" dirty="0">
                <a:solidFill>
                  <a:srgbClr val="24292E"/>
                </a:solidFill>
                <a:effectLst/>
                <a:latin typeface="-apple-system"/>
              </a:rPr>
              <a:t>Pipeline Region </a:t>
            </a:r>
            <a:r>
              <a:rPr lang="zh-CN" altLang="en-US" sz="1400" b="0" i="0" dirty="0">
                <a:solidFill>
                  <a:srgbClr val="24292E"/>
                </a:solidFill>
                <a:effectLst/>
                <a:latin typeface="-apple-system"/>
              </a:rPr>
              <a:t>调度的特例。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1B59F6-6672-9262-09C8-A2A677A7A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37" y="4003499"/>
            <a:ext cx="4320936" cy="228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50F181-1C81-448A-98CD-835AE9135969}"/>
              </a:ext>
            </a:extLst>
          </p:cNvPr>
          <p:cNvSpPr txBox="1"/>
          <p:nvPr/>
        </p:nvSpPr>
        <p:spPr>
          <a:xfrm>
            <a:off x="885490" y="1048980"/>
            <a:ext cx="3548419" cy="369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b="1" i="0" dirty="0">
                <a:solidFill>
                  <a:srgbClr val="181818"/>
                </a:solidFill>
                <a:effectLst/>
                <a:latin typeface="-apple-system"/>
              </a:rPr>
              <a:t>基于 </a:t>
            </a:r>
            <a:r>
              <a:rPr lang="en-US" altLang="zh-CN" b="1" i="0" dirty="0">
                <a:solidFill>
                  <a:srgbClr val="181818"/>
                </a:solidFill>
                <a:effectLst/>
                <a:latin typeface="-apple-system"/>
              </a:rPr>
              <a:t>Pipeline Region </a:t>
            </a:r>
            <a:r>
              <a:rPr lang="zh-CN" altLang="en-US" b="1" i="0" dirty="0">
                <a:solidFill>
                  <a:srgbClr val="181818"/>
                </a:solidFill>
                <a:effectLst/>
                <a:latin typeface="-apple-system"/>
              </a:rPr>
              <a:t>的统一调度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ACEF4A-AE40-C272-93F7-455528C28FAF}"/>
              </a:ext>
            </a:extLst>
          </p:cNvPr>
          <p:cNvSpPr txBox="1"/>
          <p:nvPr/>
        </p:nvSpPr>
        <p:spPr>
          <a:xfrm>
            <a:off x="925337" y="3634171"/>
            <a:ext cx="3548419" cy="369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b="1" i="0" dirty="0">
                <a:solidFill>
                  <a:srgbClr val="181818"/>
                </a:solidFill>
                <a:effectLst/>
                <a:latin typeface="-apple-system"/>
              </a:rPr>
              <a:t>自适应调度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B9512D-ACB2-2C90-0E07-1882140689B9}"/>
              </a:ext>
            </a:extLst>
          </p:cNvPr>
          <p:cNvSpPr txBox="1"/>
          <p:nvPr/>
        </p:nvSpPr>
        <p:spPr>
          <a:xfrm>
            <a:off x="5463815" y="3791196"/>
            <a:ext cx="5790148" cy="2677652"/>
          </a:xfrm>
          <a:prstGeom prst="rect">
            <a:avLst/>
          </a:prstGeom>
          <a:noFill/>
          <a:ln w="12700" cap="flat">
            <a:solidFill>
              <a:schemeClr val="bg1"/>
            </a:solidFill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400" b="0" i="0" dirty="0">
                <a:solidFill>
                  <a:srgbClr val="24292E"/>
                </a:solidFill>
                <a:effectLst/>
                <a:latin typeface="-apple-system"/>
              </a:rPr>
              <a:t>Pipeline Region </a:t>
            </a:r>
            <a:r>
              <a:rPr lang="zh-CN" altLang="en-US" sz="1400" b="0" i="0" dirty="0">
                <a:solidFill>
                  <a:srgbClr val="24292E"/>
                </a:solidFill>
                <a:effectLst/>
                <a:latin typeface="-apple-system"/>
              </a:rPr>
              <a:t>解决了物理执行计划确定之后，流作业和批作业可以统一按照 </a:t>
            </a:r>
            <a:r>
              <a:rPr lang="en-US" altLang="zh-CN" sz="1400" b="0" i="0" dirty="0">
                <a:solidFill>
                  <a:srgbClr val="24292E"/>
                </a:solidFill>
                <a:effectLst/>
                <a:latin typeface="-apple-system"/>
              </a:rPr>
              <a:t>Pipeline Region </a:t>
            </a:r>
            <a:r>
              <a:rPr lang="zh-CN" altLang="en-US" sz="1400" b="0" i="0" dirty="0">
                <a:solidFill>
                  <a:srgbClr val="24292E"/>
                </a:solidFill>
                <a:effectLst/>
                <a:latin typeface="-apple-system"/>
              </a:rPr>
              <a:t>的粒度进行调度。对于批作业来说静态生成物理执行计划存在一些问题：</a:t>
            </a:r>
            <a:endParaRPr lang="en-US" altLang="zh-CN" sz="14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</a:pPr>
            <a:r>
              <a:rPr lang="zh-CN" altLang="en-US" sz="1400" b="1" i="0" dirty="0">
                <a:solidFill>
                  <a:srgbClr val="24292E"/>
                </a:solidFill>
                <a:effectLst/>
                <a:latin typeface="-apple-system"/>
              </a:rPr>
              <a:t>配置人力成本高</a:t>
            </a:r>
            <a:endParaRPr lang="en-US" altLang="zh-CN" sz="14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</a:pPr>
            <a:r>
              <a:rPr lang="zh-CN" altLang="en-US" sz="1400" b="1" dirty="0">
                <a:solidFill>
                  <a:srgbClr val="24292E"/>
                </a:solidFill>
                <a:latin typeface="-apple-system"/>
              </a:rPr>
              <a:t>资源利用率低</a:t>
            </a:r>
            <a:endParaRPr lang="en-US" altLang="zh-CN" sz="1400" b="1" dirty="0">
              <a:solidFill>
                <a:srgbClr val="24292E"/>
              </a:solidFill>
              <a:latin typeface="-apple-system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</a:pPr>
            <a:r>
              <a:rPr lang="zh-CN" altLang="en-US" sz="1400" b="1" i="0" dirty="0">
                <a:solidFill>
                  <a:srgbClr val="24292E"/>
                </a:solidFill>
                <a:effectLst/>
                <a:latin typeface="-apple-system"/>
              </a:rPr>
              <a:t>稳定性差</a:t>
            </a:r>
            <a:endParaRPr lang="en-US" altLang="zh-CN" sz="14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</a:pPr>
            <a:endParaRPr lang="en-US" altLang="zh-CN" sz="14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0" i="0" dirty="0">
                <a:solidFill>
                  <a:srgbClr val="24292E"/>
                </a:solidFill>
                <a:effectLst/>
                <a:latin typeface="-apple-system"/>
              </a:rPr>
              <a:t>为了解决静态生成物理执行存在这些问题，为批作业引入了自适应调度功能，和原来的静态物理执行计划相比，利用这个特性可以大幅提高用户资源利用率。 </a:t>
            </a:r>
            <a:r>
              <a:rPr lang="en-US" altLang="zh-CN" sz="1400" b="0" i="0" dirty="0">
                <a:solidFill>
                  <a:srgbClr val="24292E"/>
                </a:solidFill>
                <a:effectLst/>
                <a:latin typeface="-apple-system"/>
              </a:rPr>
              <a:t>Adaptive Scheduler </a:t>
            </a:r>
            <a:r>
              <a:rPr lang="zh-CN" altLang="en-US" sz="1400" b="0" i="0" dirty="0">
                <a:solidFill>
                  <a:srgbClr val="24292E"/>
                </a:solidFill>
                <a:effectLst/>
                <a:latin typeface="-apple-system"/>
              </a:rPr>
              <a:t>可以根据一个 </a:t>
            </a:r>
            <a:r>
              <a:rPr lang="en-US" altLang="zh-CN" sz="1400" b="0" i="0" dirty="0" err="1">
                <a:solidFill>
                  <a:srgbClr val="24292E"/>
                </a:solidFill>
                <a:effectLst/>
                <a:latin typeface="-apple-system"/>
              </a:rPr>
              <a:t>JobVertex</a:t>
            </a:r>
            <a:r>
              <a:rPr lang="en-US" altLang="zh-CN" sz="14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zh-CN" altLang="en-US" sz="1400" b="0" i="0" dirty="0">
                <a:solidFill>
                  <a:srgbClr val="24292E"/>
                </a:solidFill>
                <a:effectLst/>
                <a:latin typeface="-apple-system"/>
              </a:rPr>
              <a:t>的上游 </a:t>
            </a:r>
            <a:r>
              <a:rPr lang="en-US" altLang="zh-CN" sz="1400" b="0" i="0" dirty="0" err="1">
                <a:solidFill>
                  <a:srgbClr val="24292E"/>
                </a:solidFill>
                <a:effectLst/>
                <a:latin typeface="-apple-system"/>
              </a:rPr>
              <a:t>JobVertex</a:t>
            </a:r>
            <a:r>
              <a:rPr lang="en-US" altLang="zh-CN" sz="14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zh-CN" altLang="en-US" sz="1400" b="0" i="0" dirty="0">
                <a:solidFill>
                  <a:srgbClr val="24292E"/>
                </a:solidFill>
                <a:effectLst/>
                <a:latin typeface="-apple-system"/>
              </a:rPr>
              <a:t>的执行情况，动态决定当前 </a:t>
            </a:r>
            <a:r>
              <a:rPr lang="en-US" altLang="zh-CN" sz="1400" b="0" i="0" dirty="0" err="1">
                <a:solidFill>
                  <a:srgbClr val="24292E"/>
                </a:solidFill>
                <a:effectLst/>
                <a:latin typeface="-apple-system"/>
              </a:rPr>
              <a:t>JobVertex</a:t>
            </a:r>
            <a:r>
              <a:rPr lang="en-US" altLang="zh-CN" sz="14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zh-CN" altLang="en-US" sz="1400" b="0" i="0" dirty="0">
                <a:solidFill>
                  <a:srgbClr val="24292E"/>
                </a:solidFill>
                <a:effectLst/>
                <a:latin typeface="-apple-system"/>
              </a:rPr>
              <a:t>的并发度。在未来，我们也可以根据上游 </a:t>
            </a:r>
            <a:r>
              <a:rPr lang="en-US" altLang="zh-CN" sz="1400" b="0" i="0" dirty="0" err="1">
                <a:solidFill>
                  <a:srgbClr val="24292E"/>
                </a:solidFill>
                <a:effectLst/>
                <a:latin typeface="-apple-system"/>
              </a:rPr>
              <a:t>JobVertex</a:t>
            </a:r>
            <a:r>
              <a:rPr lang="en-US" altLang="zh-CN" sz="14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zh-CN" altLang="en-US" sz="1400" b="0" i="0" dirty="0">
                <a:solidFill>
                  <a:srgbClr val="24292E"/>
                </a:solidFill>
                <a:effectLst/>
                <a:latin typeface="-apple-system"/>
              </a:rPr>
              <a:t>产出的数据，动态决定下游采用什么样的算子。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7060664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944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51" name="TextBox 3"/>
          <p:cNvSpPr txBox="1"/>
          <p:nvPr/>
        </p:nvSpPr>
        <p:spPr>
          <a:xfrm>
            <a:off x="1100364" y="542393"/>
            <a:ext cx="285889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i="0" dirty="0">
                <a:solidFill>
                  <a:schemeClr val="accent1"/>
                </a:solidFill>
                <a:effectLst/>
                <a:latin typeface="system-ui"/>
              </a:rPr>
              <a:t>流批一体的 </a:t>
            </a:r>
            <a:r>
              <a:rPr lang="en-US" altLang="zh-CN" b="1" i="0" dirty="0">
                <a:solidFill>
                  <a:schemeClr val="accent1"/>
                </a:solidFill>
                <a:effectLst/>
                <a:latin typeface="system-ui"/>
              </a:rPr>
              <a:t>Shuffle </a:t>
            </a:r>
            <a:r>
              <a:rPr lang="zh-CN" altLang="en-US" b="1" i="0" dirty="0">
                <a:solidFill>
                  <a:schemeClr val="accent1"/>
                </a:solidFill>
                <a:effectLst/>
                <a:latin typeface="system-ui"/>
              </a:rPr>
              <a:t>架构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52" name="文本框 9"/>
          <p:cNvSpPr txBox="1"/>
          <p:nvPr/>
        </p:nvSpPr>
        <p:spPr>
          <a:xfrm>
            <a:off x="6246870" y="1673934"/>
            <a:ext cx="4827967" cy="346249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b="1" i="0" dirty="0">
                <a:solidFill>
                  <a:srgbClr val="181818"/>
                </a:solidFill>
                <a:effectLst/>
                <a:latin typeface="-apple-system"/>
              </a:rPr>
              <a:t>流批 </a:t>
            </a:r>
            <a:r>
              <a:rPr lang="en-US" altLang="zh-CN" b="1" i="0" dirty="0">
                <a:solidFill>
                  <a:srgbClr val="181818"/>
                </a:solidFill>
                <a:effectLst/>
                <a:latin typeface="-apple-system"/>
              </a:rPr>
              <a:t>Shuffle </a:t>
            </a:r>
            <a:r>
              <a:rPr lang="zh-CN" altLang="en-US" b="1" i="0" dirty="0">
                <a:solidFill>
                  <a:srgbClr val="181818"/>
                </a:solidFill>
                <a:effectLst/>
                <a:latin typeface="-apple-system"/>
              </a:rPr>
              <a:t>之间的差异</a:t>
            </a:r>
          </a:p>
        </p:txBody>
      </p:sp>
      <p:sp>
        <p:nvSpPr>
          <p:cNvPr id="453" name="Rectangle 5"/>
          <p:cNvSpPr txBox="1"/>
          <p:nvPr/>
        </p:nvSpPr>
        <p:spPr>
          <a:xfrm>
            <a:off x="6246870" y="2020183"/>
            <a:ext cx="5807145" cy="205030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ctr"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批作业和流作业对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Shuffle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的需求是有差异的，具体体现以下几个方面：</a:t>
            </a:r>
            <a:endParaRPr lang="en-US" dirty="0"/>
          </a:p>
          <a:p>
            <a:pPr algn="l"/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、</a:t>
            </a:r>
            <a:r>
              <a:rPr lang="en-US" altLang="zh-CN" b="1" i="0" dirty="0">
                <a:solidFill>
                  <a:srgbClr val="24292E"/>
                </a:solidFill>
                <a:effectLst/>
                <a:latin typeface="-apple-system"/>
              </a:rPr>
              <a:t>Shuffle </a:t>
            </a:r>
            <a:r>
              <a:rPr lang="zh-CN" altLang="en-US" b="1" i="0" dirty="0">
                <a:solidFill>
                  <a:srgbClr val="24292E"/>
                </a:solidFill>
                <a:effectLst/>
                <a:latin typeface="-apple-system"/>
              </a:rPr>
              <a:t>数据的生命周期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。流作业的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Shuffle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数据和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Task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的生命周期基本是一致的；而批作业的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Shuffle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数据和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Task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生命周期是解耦的；</a:t>
            </a:r>
            <a:br>
              <a:rPr lang="zh-CN" altLang="en-US" dirty="0"/>
            </a:b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、</a:t>
            </a:r>
            <a:r>
              <a:rPr lang="en-US" altLang="zh-CN" b="1" i="0" dirty="0">
                <a:solidFill>
                  <a:srgbClr val="24292E"/>
                </a:solidFill>
                <a:effectLst/>
                <a:latin typeface="-apple-system"/>
              </a:rPr>
              <a:t>Shuffle </a:t>
            </a:r>
            <a:r>
              <a:rPr lang="zh-CN" altLang="en-US" b="1" i="0" dirty="0">
                <a:solidFill>
                  <a:srgbClr val="24292E"/>
                </a:solidFill>
                <a:effectLst/>
                <a:latin typeface="-apple-system"/>
              </a:rPr>
              <a:t>数据的存储介质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。因为流作业的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Shuffle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数据生命周期比较短，所以可以把流作业的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Shuffle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数据存储在内存中；而批作业的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Shuffle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数据生命周期有一定的不确定性，所以需要把批作业的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Shuffle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数据存储在磁盘中；</a:t>
            </a:r>
            <a:br>
              <a:rPr lang="zh-CN" altLang="en-US" dirty="0"/>
            </a:b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、</a:t>
            </a:r>
            <a:r>
              <a:rPr lang="en-US" altLang="zh-CN" b="1" i="0" dirty="0">
                <a:solidFill>
                  <a:srgbClr val="24292E"/>
                </a:solidFill>
                <a:effectLst/>
                <a:latin typeface="-apple-system"/>
              </a:rPr>
              <a:t>Shuffle </a:t>
            </a:r>
            <a:r>
              <a:rPr lang="zh-CN" altLang="en-US" b="1" i="0" dirty="0">
                <a:solidFill>
                  <a:srgbClr val="24292E"/>
                </a:solidFill>
                <a:effectLst/>
                <a:latin typeface="-apple-system"/>
              </a:rPr>
              <a:t>部署方式。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把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Shuffle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服务和计算节点部署在一起，对流作业来说这种部署方式是有优势的，因为这样会减少不必要网络开销，从而减少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Latency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。但对于批作业来说，这种部署方式在资源利用率、性能、稳定性上都存在一定的问题。</a:t>
            </a:r>
            <a:endParaRPr dirty="0"/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2580" y="6309360"/>
            <a:ext cx="1311910" cy="3073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5C3E0AA-0DC1-5193-83FD-A6672E329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1" y="2327908"/>
            <a:ext cx="5815391" cy="3148773"/>
          </a:xfrm>
          <a:prstGeom prst="rect">
            <a:avLst/>
          </a:prstGeom>
        </p:spPr>
      </p:pic>
      <p:sp>
        <p:nvSpPr>
          <p:cNvPr id="3" name="文本框 9">
            <a:extLst>
              <a:ext uri="{FF2B5EF4-FFF2-40B4-BE49-F238E27FC236}">
                <a16:creationId xmlns:a16="http://schemas.microsoft.com/office/drawing/2014/main" id="{95335CFA-06E0-AEBC-4878-2757920BBF37}"/>
              </a:ext>
            </a:extLst>
          </p:cNvPr>
          <p:cNvSpPr txBox="1"/>
          <p:nvPr/>
        </p:nvSpPr>
        <p:spPr>
          <a:xfrm>
            <a:off x="6246870" y="4285074"/>
            <a:ext cx="4827967" cy="346249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zh-CN" altLang="en-US" b="1" i="0" dirty="0">
                <a:solidFill>
                  <a:srgbClr val="181818"/>
                </a:solidFill>
                <a:effectLst/>
                <a:latin typeface="-apple-system"/>
              </a:rPr>
              <a:t>流批 </a:t>
            </a:r>
            <a:r>
              <a:rPr lang="en-US" altLang="zh-CN" b="1" i="0" dirty="0">
                <a:solidFill>
                  <a:srgbClr val="181818"/>
                </a:solidFill>
                <a:effectLst/>
                <a:latin typeface="-apple-system"/>
              </a:rPr>
              <a:t>Shuffle </a:t>
            </a:r>
            <a:r>
              <a:rPr lang="zh-CN" altLang="en-US" b="1" i="0" dirty="0">
                <a:solidFill>
                  <a:srgbClr val="181818"/>
                </a:solidFill>
                <a:effectLst/>
                <a:latin typeface="-apple-system"/>
              </a:rPr>
              <a:t>之间的共性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B1352C2-62FA-D515-7550-FF58ECAFD0D8}"/>
              </a:ext>
            </a:extLst>
          </p:cNvPr>
          <p:cNvSpPr txBox="1"/>
          <p:nvPr/>
        </p:nvSpPr>
        <p:spPr>
          <a:xfrm>
            <a:off x="6246870" y="4631323"/>
            <a:ext cx="5807145" cy="136043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ctr"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共性主要体现在：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、</a:t>
            </a:r>
            <a:r>
              <a:rPr lang="zh-CN" altLang="en-US" b="1" i="0" dirty="0">
                <a:solidFill>
                  <a:srgbClr val="24292E"/>
                </a:solidFill>
                <a:effectLst/>
                <a:latin typeface="-apple-system"/>
              </a:rPr>
              <a:t>数据的 </a:t>
            </a:r>
            <a:r>
              <a:rPr lang="en-US" altLang="zh-CN" b="1" i="0" dirty="0">
                <a:solidFill>
                  <a:srgbClr val="24292E"/>
                </a:solidFill>
                <a:effectLst/>
                <a:latin typeface="-apple-system"/>
              </a:rPr>
              <a:t>Meta </a:t>
            </a:r>
            <a:r>
              <a:rPr lang="zh-CN" altLang="en-US" b="1" i="0" dirty="0">
                <a:solidFill>
                  <a:srgbClr val="24292E"/>
                </a:solidFill>
                <a:effectLst/>
                <a:latin typeface="-apple-system"/>
              </a:rPr>
              <a:t>管理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。所谓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Shuffle Meta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是指逻辑数据划分到数据物理位置的映射。不管是流还是批的场景，在正常情况下都需要从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Meta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中找出自己的读取或者写入数据的物理位置；在异常情况下，为了减少容错代价，通常也会对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Shuffle Meta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数据进行持久化；</a:t>
            </a:r>
            <a:br>
              <a:rPr lang="zh-CN" altLang="en-US" dirty="0"/>
            </a:b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、</a:t>
            </a:r>
            <a:r>
              <a:rPr lang="zh-CN" altLang="en-US" b="1" i="0" dirty="0">
                <a:solidFill>
                  <a:srgbClr val="24292E"/>
                </a:solidFill>
                <a:effectLst/>
                <a:latin typeface="-apple-system"/>
              </a:rPr>
              <a:t>数据传输。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从逻辑上讲，流作业和批作业的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Shuffle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都是为了对数据进行重新划分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(re-partition/re-distribution)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。在分布式系统中，对数据的重新划分都涉及到跨线程、进程、机器的数据传输。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1166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1" name="Text Box 7"/>
          <p:cNvSpPr txBox="1"/>
          <p:nvPr/>
        </p:nvSpPr>
        <p:spPr>
          <a:xfrm>
            <a:off x="8359947" y="2048430"/>
            <a:ext cx="2068803" cy="40010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b="1" dirty="0" err="1">
                <a:solidFill>
                  <a:schemeClr val="tx1"/>
                </a:solidFill>
              </a:rPr>
              <a:t>自我介绍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72" name="矩形 7"/>
          <p:cNvSpPr txBox="1"/>
          <p:nvPr/>
        </p:nvSpPr>
        <p:spPr>
          <a:xfrm>
            <a:off x="8382816" y="2410007"/>
            <a:ext cx="3063993" cy="3708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A6A6A6"/>
                </a:solidFill>
                <a:latin typeface="Impact MT Std"/>
                <a:ea typeface="Impact MT Std"/>
                <a:cs typeface="Impact MT Std"/>
                <a:sym typeface="Impact MT Std"/>
              </a:defRPr>
            </a:lvl1pPr>
          </a:lstStyle>
          <a:p>
            <a:r>
              <a:rPr dirty="0"/>
              <a:t>Personal Basic Information</a:t>
            </a:r>
          </a:p>
        </p:txBody>
      </p:sp>
      <p:sp>
        <p:nvSpPr>
          <p:cNvPr id="73" name="矩形 8"/>
          <p:cNvSpPr txBox="1"/>
          <p:nvPr/>
        </p:nvSpPr>
        <p:spPr>
          <a:xfrm>
            <a:off x="6136078" y="2885876"/>
            <a:ext cx="4088077" cy="272893"/>
          </a:xfrm>
          <a:prstGeom prst="rect">
            <a:avLst/>
          </a:prstGeom>
          <a:ln w="12700">
            <a:miter lim="400000"/>
          </a:ln>
        </p:spPr>
        <p:txBody>
          <a:bodyPr lIns="34289" tIns="34289" rIns="34289" bIns="3428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dirty="0"/>
          </a:p>
        </p:txBody>
      </p:sp>
      <p:pic>
        <p:nvPicPr>
          <p:cNvPr id="75" name="%E5%8D%83%E5%BA%93%E7%BD%91_%E5%95%86%E5%8A%A1%E7%94%B5%E8%84%91%E6%95%B0%E6%8D%AE%E5%B1%95%E7%A4%BA2.5d%E7%AB%8B%E4%BD%93%E5%85%8D%E6%8A%A0%E7%B4%A0%E6%9D%90_%E5%85%83%E7%B4%A0%E7%BC%96%E5%8F%B710105303.png" descr="%E5%8D%83%E5%BA%93%E7%BD%91_%E5%95%86%E5%8A%A1%E7%94%B5%E8%84%91%E6%95%B0%E6%8D%AE%E5%B1%95%E7%A4%BA2.5d%E7%AB%8B%E4%BD%93%E5%85%8D%E6%8A%A0%E7%B4%A0%E6%9D%90_%E5%85%83%E7%B4%A0%E7%BC%96%E5%8F%B71010530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351" y="1904692"/>
            <a:ext cx="1015467" cy="101546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410190" y="6309360"/>
            <a:ext cx="1311910" cy="307340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26B764A-775E-9C3F-3E67-4E3038031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183654"/>
              </p:ext>
            </p:extLst>
          </p:nvPr>
        </p:nvGraphicFramePr>
        <p:xfrm>
          <a:off x="6306672" y="3171253"/>
          <a:ext cx="5140138" cy="19507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140138">
                  <a:extLst>
                    <a:ext uri="{9D8B030D-6E8A-4147-A177-3AD203B41FA5}">
                      <a16:colId xmlns:a16="http://schemas.microsoft.com/office/drawing/2014/main" val="2075018360"/>
                    </a:ext>
                  </a:extLst>
                </a:gridCol>
              </a:tblGrid>
              <a:tr h="1400972">
                <a:tc>
                  <a:txBody>
                    <a:bodyPr/>
                    <a:lstStyle/>
                    <a:p>
                      <a:pPr algn="l"/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某互联网金融公司大数据开发工程师，前京东大数据开发工程师，信息与通信工程专业硕士，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CSDN</a:t>
                      </a: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认证博客专家，阿里云专家博主，微信公众号【</a:t>
                      </a:r>
                      <a:r>
                        <a:rPr lang="zh-CN" sz="1600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笑看风云路</a:t>
                      </a: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】主理人</a:t>
                      </a:r>
                      <a:endParaRPr lang="en-US" altLang="zh-CN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l"/>
                      <a:endParaRPr lang="en-US" altLang="zh-CN" sz="16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宋体" panose="02010600030101010101" pitchFamily="2" charset="-122"/>
                      </a:endParaRPr>
                    </a:p>
                    <a:p>
                      <a:pPr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MS Mincho" panose="02020609040205080304" pitchFamily="49" charset="-128"/>
                          <a:cs typeface="宋体" panose="02010600030101010101" pitchFamily="2" charset="-122"/>
                        </a:rPr>
                        <a:t>6</a:t>
                      </a: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年企业数据开发经验，对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Spark</a:t>
                      </a: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Flink</a:t>
                      </a: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Kafka</a:t>
                      </a: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Hive</a:t>
                      </a: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HBase</a:t>
                      </a: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等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Hadoop</a:t>
                      </a: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生态圈大数据技术有丰富的实践经验，对于海量数据的计算和存储有深厚的经验和积累。</a:t>
                      </a:r>
                      <a:endParaRPr lang="zh-CN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黑体" panose="02010609060101010101" pitchFamily="49" charset="-122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673855193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9C1945F7-7C1E-0720-90B8-CAC5EB09F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8642" y="1899902"/>
            <a:ext cx="2804381" cy="42065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944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51" name="TextBox 3"/>
          <p:cNvSpPr txBox="1"/>
          <p:nvPr/>
        </p:nvSpPr>
        <p:spPr>
          <a:xfrm>
            <a:off x="1100364" y="542393"/>
            <a:ext cx="285889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i="0" dirty="0">
                <a:solidFill>
                  <a:schemeClr val="accent1"/>
                </a:solidFill>
                <a:effectLst/>
                <a:latin typeface="system-ui"/>
              </a:rPr>
              <a:t>流批一体的 </a:t>
            </a:r>
            <a:r>
              <a:rPr lang="en-US" altLang="zh-CN" b="1" i="0" dirty="0">
                <a:solidFill>
                  <a:schemeClr val="accent1"/>
                </a:solidFill>
                <a:effectLst/>
                <a:latin typeface="system-ui"/>
              </a:rPr>
              <a:t>Shuffle </a:t>
            </a:r>
            <a:r>
              <a:rPr lang="zh-CN" altLang="en-US" b="1" i="0" dirty="0">
                <a:solidFill>
                  <a:schemeClr val="accent1"/>
                </a:solidFill>
                <a:effectLst/>
                <a:latin typeface="system-ui"/>
              </a:rPr>
              <a:t>架构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52" name="文本框 9"/>
          <p:cNvSpPr txBox="1"/>
          <p:nvPr/>
        </p:nvSpPr>
        <p:spPr>
          <a:xfrm>
            <a:off x="4515067" y="1200247"/>
            <a:ext cx="4827967" cy="346249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algn="l"/>
            <a:r>
              <a:rPr lang="zh-CN" altLang="en-US" b="1" i="0" dirty="0">
                <a:solidFill>
                  <a:srgbClr val="181818"/>
                </a:solidFill>
                <a:effectLst/>
                <a:latin typeface="-apple-system"/>
              </a:rPr>
              <a:t>流批一体的 </a:t>
            </a:r>
            <a:r>
              <a:rPr lang="en-US" altLang="zh-CN" b="1" i="0" dirty="0">
                <a:solidFill>
                  <a:srgbClr val="181818"/>
                </a:solidFill>
                <a:effectLst/>
                <a:latin typeface="-apple-system"/>
              </a:rPr>
              <a:t>Shuffle </a:t>
            </a:r>
            <a:r>
              <a:rPr lang="zh-CN" altLang="en-US" b="1" i="0" dirty="0">
                <a:solidFill>
                  <a:srgbClr val="181818"/>
                </a:solidFill>
                <a:effectLst/>
                <a:latin typeface="-apple-system"/>
              </a:rPr>
              <a:t>架构</a:t>
            </a:r>
          </a:p>
        </p:txBody>
      </p:sp>
      <p:sp>
        <p:nvSpPr>
          <p:cNvPr id="453" name="Rectangle 5"/>
          <p:cNvSpPr txBox="1"/>
          <p:nvPr/>
        </p:nvSpPr>
        <p:spPr>
          <a:xfrm>
            <a:off x="7638733" y="1774618"/>
            <a:ext cx="3677558" cy="436125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ctr"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Unified Shuffle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架构抽象出三个组件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: Shuffle Master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Shuffle Reader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Shuffle Writer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。</a:t>
            </a:r>
            <a:r>
              <a:rPr lang="en-US" altLang="zh-CN" b="0" i="0" dirty="0" err="1">
                <a:solidFill>
                  <a:srgbClr val="24292E"/>
                </a:solidFill>
                <a:effectLst/>
                <a:latin typeface="-apple-system"/>
              </a:rPr>
              <a:t>Flink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通过和这三个组件交互完成算子间的数据的重新划分。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通过这三个组件可以满足不同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Shuffle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插件在具体策略上的差异：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Shuffle Master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资源申请和资源释放。也就是说插件需要通知框架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How to request/release resource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。而由 </a:t>
            </a:r>
            <a:r>
              <a:rPr lang="en-US" altLang="zh-CN" b="0" i="0" dirty="0" err="1">
                <a:solidFill>
                  <a:srgbClr val="24292E"/>
                </a:solidFill>
                <a:effectLst/>
                <a:latin typeface="-apple-system"/>
              </a:rPr>
              <a:t>Flink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来决定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When to call it;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Shuffle Writer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上游的算子利用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Writer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把数据写入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Shuffle Service——Streaming Shuffle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会把数据写入内存；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External/Remote Batch Shuffle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可以把数据写入到外部存储中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;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Shuffle Reader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下游的算子可以通过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Reader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读取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Shuffle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数据；</a:t>
            </a:r>
          </a:p>
          <a:p>
            <a:pPr algn="l"/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同时，也为流批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Shuffle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的共性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——Meta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管理、数据传输、服务部署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——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提供了架构层面的支持，从而避免对复杂组件的重复开发。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高效稳定的数据传输，是分布式系统最复杂的子系统之一，例如在传输中都要解决上下游反压、数据压缩、内存零拷贝等问题，在新的架构中只要开发一遍，就可以同时在流和批两种场景下共同使用，大大减少了开发和维护的成本。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2580" y="6309360"/>
            <a:ext cx="1311910" cy="3073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1B6A3BA-7687-BA3B-AB5C-EF207BD57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09" y="1859590"/>
            <a:ext cx="6556733" cy="4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134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434131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7" name="TextBox 3"/>
          <p:cNvSpPr txBox="1"/>
          <p:nvPr/>
        </p:nvSpPr>
        <p:spPr>
          <a:xfrm>
            <a:off x="1100365" y="682093"/>
            <a:ext cx="2537780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</a:rPr>
              <a:t>流批一体的容错策略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00" name="TextBox 10"/>
          <p:cNvSpPr txBox="1"/>
          <p:nvPr/>
        </p:nvSpPr>
        <p:spPr>
          <a:xfrm>
            <a:off x="1245421" y="3521528"/>
            <a:ext cx="4145444" cy="103233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just">
              <a:lnSpc>
                <a:spcPct val="13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 altLang="zh-CN" sz="1200" b="0" i="0" dirty="0">
                <a:solidFill>
                  <a:schemeClr val="tx1"/>
                </a:solidFill>
                <a:effectLst/>
                <a:latin typeface="-apple-system"/>
              </a:rPr>
              <a:t>Pipeline Region Failover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-apple-system"/>
              </a:rPr>
              <a:t>策略和 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-apple-system"/>
              </a:rPr>
              <a:t>Scheduler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-apple-system"/>
              </a:rPr>
              <a:t>在进行正常调度的时候一样，都是把一个 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-apple-system"/>
              </a:rPr>
              <a:t>DAG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-apple-system"/>
              </a:rPr>
              <a:t>拆分成由若干 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-apple-system"/>
              </a:rPr>
              <a:t>Pipeline shuffle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-apple-system"/>
              </a:rPr>
              <a:t>连接的一些 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-apple-system"/>
              </a:rPr>
              <a:t>Pipeline Region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-apple-system"/>
              </a:rPr>
              <a:t>，每当一个 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-apple-system"/>
              </a:rPr>
              <a:t>Task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-apple-system"/>
              </a:rPr>
              <a:t>发生 </a:t>
            </a:r>
            <a:r>
              <a:rPr lang="en-US" altLang="zh-CN" sz="1200" b="0" i="0" dirty="0" err="1">
                <a:solidFill>
                  <a:schemeClr val="tx1"/>
                </a:solidFill>
                <a:effectLst/>
                <a:latin typeface="-apple-system"/>
              </a:rPr>
              <a:t>FailOver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-apple-system"/>
              </a:rPr>
              <a:t>的时候，只会重启这个 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-apple-system"/>
              </a:rPr>
              <a:t>Task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-apple-system"/>
              </a:rPr>
              <a:t>所在的 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-apple-system"/>
              </a:rPr>
              <a:t>Region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-apple-system"/>
              </a:rPr>
              <a:t>即可。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501" name="TextBox 11"/>
          <p:cNvSpPr txBox="1"/>
          <p:nvPr/>
        </p:nvSpPr>
        <p:spPr>
          <a:xfrm>
            <a:off x="6089649" y="3531736"/>
            <a:ext cx="4366837" cy="151246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just">
              <a:lnSpc>
                <a:spcPct val="13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 altLang="zh-CN" sz="1200" b="0" i="0" dirty="0">
                <a:solidFill>
                  <a:srgbClr val="24292E"/>
                </a:solidFill>
                <a:effectLst/>
                <a:latin typeface="-apple-system"/>
              </a:rPr>
              <a:t>JM </a:t>
            </a:r>
            <a:r>
              <a:rPr lang="zh-CN" altLang="en-US" sz="1200" b="0" i="0" dirty="0">
                <a:solidFill>
                  <a:srgbClr val="24292E"/>
                </a:solidFill>
                <a:effectLst/>
                <a:latin typeface="-apple-system"/>
              </a:rPr>
              <a:t>是一个作业的控制中心，包含了作业的各种执行状态。</a:t>
            </a:r>
            <a:r>
              <a:rPr lang="en-US" altLang="zh-CN" sz="1200" b="0" i="0" dirty="0" err="1">
                <a:solidFill>
                  <a:srgbClr val="24292E"/>
                </a:solidFill>
                <a:effectLst/>
                <a:latin typeface="-apple-system"/>
              </a:rPr>
              <a:t>Flink</a:t>
            </a:r>
            <a:r>
              <a:rPr lang="en-US" altLang="zh-CN" sz="12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zh-CN" altLang="en-US" sz="1200" b="0" i="0" dirty="0">
                <a:solidFill>
                  <a:srgbClr val="24292E"/>
                </a:solidFill>
                <a:effectLst/>
                <a:latin typeface="-apple-system"/>
              </a:rPr>
              <a:t>利用这些状态对任务进行调度和部署。一旦 </a:t>
            </a:r>
            <a:r>
              <a:rPr lang="en-US" altLang="zh-CN" sz="1200" b="0" i="0" dirty="0">
                <a:solidFill>
                  <a:srgbClr val="24292E"/>
                </a:solidFill>
                <a:effectLst/>
                <a:latin typeface="-apple-system"/>
              </a:rPr>
              <a:t>JM </a:t>
            </a:r>
            <a:r>
              <a:rPr lang="zh-CN" altLang="en-US" sz="1200" b="0" i="0" dirty="0">
                <a:solidFill>
                  <a:srgbClr val="24292E"/>
                </a:solidFill>
                <a:effectLst/>
                <a:latin typeface="-apple-system"/>
              </a:rPr>
              <a:t>发生错误之后，这些状态将会全部丢失。如果没有这些信息，即便所有的工作节点都没有发生故障，新 </a:t>
            </a:r>
            <a:r>
              <a:rPr lang="en-US" altLang="zh-CN" sz="1200" b="0" i="0" dirty="0">
                <a:solidFill>
                  <a:srgbClr val="24292E"/>
                </a:solidFill>
                <a:effectLst/>
                <a:latin typeface="-apple-system"/>
              </a:rPr>
              <a:t>JM </a:t>
            </a:r>
            <a:r>
              <a:rPr lang="zh-CN" altLang="en-US" sz="1200" b="0" i="0" dirty="0">
                <a:solidFill>
                  <a:srgbClr val="24292E"/>
                </a:solidFill>
                <a:effectLst/>
                <a:latin typeface="-apple-system"/>
              </a:rPr>
              <a:t>仍然无法继续调度原来的作业。</a:t>
            </a:r>
            <a:r>
              <a:rPr lang="en-US" altLang="zh-CN" sz="1200" b="0" i="0" dirty="0">
                <a:solidFill>
                  <a:srgbClr val="24292E"/>
                </a:solidFill>
                <a:effectLst/>
                <a:latin typeface="-apple-system"/>
              </a:rPr>
              <a:t>JM Failover </a:t>
            </a:r>
            <a:r>
              <a:rPr lang="zh-CN" altLang="en-US" sz="1200" b="0" i="0" dirty="0">
                <a:solidFill>
                  <a:srgbClr val="24292E"/>
                </a:solidFill>
                <a:effectLst/>
                <a:latin typeface="-apple-system"/>
              </a:rPr>
              <a:t>的关键就是如何让一个 </a:t>
            </a:r>
            <a:r>
              <a:rPr lang="en-US" altLang="zh-CN" sz="1200" b="0" i="0" dirty="0">
                <a:solidFill>
                  <a:srgbClr val="24292E"/>
                </a:solidFill>
                <a:effectLst/>
                <a:latin typeface="-apple-system"/>
              </a:rPr>
              <a:t>JM“</a:t>
            </a:r>
            <a:r>
              <a:rPr lang="zh-CN" altLang="en-US" sz="1200" b="0" i="0" dirty="0">
                <a:solidFill>
                  <a:srgbClr val="24292E"/>
                </a:solidFill>
                <a:effectLst/>
                <a:latin typeface="-apple-system"/>
              </a:rPr>
              <a:t>恢复记忆”。在 </a:t>
            </a:r>
            <a:r>
              <a:rPr lang="en-US" altLang="zh-CN" sz="1200" b="0" i="0" dirty="0">
                <a:solidFill>
                  <a:srgbClr val="24292E"/>
                </a:solidFill>
                <a:effectLst/>
                <a:latin typeface="-apple-system"/>
              </a:rPr>
              <a:t>VVR </a:t>
            </a:r>
            <a:r>
              <a:rPr lang="zh-CN" altLang="en-US" sz="1200" b="0" i="0" dirty="0">
                <a:solidFill>
                  <a:srgbClr val="24292E"/>
                </a:solidFill>
                <a:effectLst/>
                <a:latin typeface="-apple-system"/>
              </a:rPr>
              <a:t>中我们通过基于 </a:t>
            </a:r>
            <a:r>
              <a:rPr lang="en-US" altLang="zh-CN" sz="1200" b="0" i="0" dirty="0">
                <a:solidFill>
                  <a:srgbClr val="24292E"/>
                </a:solidFill>
                <a:effectLst/>
                <a:latin typeface="-apple-system"/>
              </a:rPr>
              <a:t>Operation Log </a:t>
            </a:r>
            <a:r>
              <a:rPr lang="zh-CN" altLang="en-US" sz="1200" b="0" i="0" dirty="0">
                <a:solidFill>
                  <a:srgbClr val="24292E"/>
                </a:solidFill>
                <a:effectLst/>
                <a:latin typeface="-apple-system"/>
              </a:rPr>
              <a:t>机制恢复 </a:t>
            </a:r>
            <a:r>
              <a:rPr lang="en-US" altLang="zh-CN" sz="1200" b="0" i="0" dirty="0">
                <a:solidFill>
                  <a:srgbClr val="24292E"/>
                </a:solidFill>
                <a:effectLst/>
                <a:latin typeface="-apple-system"/>
              </a:rPr>
              <a:t>JM </a:t>
            </a:r>
            <a:r>
              <a:rPr lang="zh-CN" altLang="en-US" sz="1200" b="0" i="0" dirty="0">
                <a:solidFill>
                  <a:srgbClr val="24292E"/>
                </a:solidFill>
                <a:effectLst/>
                <a:latin typeface="-apple-system"/>
              </a:rPr>
              <a:t>的关键状态。</a:t>
            </a:r>
            <a:endParaRPr sz="1200" dirty="0"/>
          </a:p>
        </p:txBody>
      </p:sp>
      <p:sp>
        <p:nvSpPr>
          <p:cNvPr id="503" name="Rectangle 5"/>
          <p:cNvSpPr txBox="1"/>
          <p:nvPr/>
        </p:nvSpPr>
        <p:spPr>
          <a:xfrm>
            <a:off x="1245421" y="5314062"/>
            <a:ext cx="7243486" cy="79836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200" dirty="0">
                <a:solidFill>
                  <a:schemeClr val="tx1"/>
                </a:solidFill>
                <a:latin typeface="-apple-system"/>
              </a:rPr>
              <a:t>这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-apple-system"/>
              </a:rPr>
              <a:t>两个改进的出发点是为了批的场景，但是实际上对于流的作业容也同样有效。上边只是简要的介绍了两种容错策略的思路，实际上还有很多值得思考的内容。例如 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-apple-system"/>
              </a:rPr>
              <a:t>Blocking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-apple-system"/>
              </a:rPr>
              <a:t>上游数据丢失了我们应该如何处理？</a:t>
            </a:r>
            <a:r>
              <a:rPr lang="en-US" altLang="zh-CN" sz="1200" b="0" i="0" dirty="0">
                <a:solidFill>
                  <a:schemeClr val="tx1"/>
                </a:solidFill>
                <a:effectLst/>
                <a:latin typeface="-apple-system"/>
              </a:rPr>
              <a:t>JM </a:t>
            </a:r>
            <a:r>
              <a:rPr lang="zh-CN" altLang="en-US" sz="1200" b="0" i="0" dirty="0">
                <a:solidFill>
                  <a:schemeClr val="tx1"/>
                </a:solidFill>
                <a:effectLst/>
                <a:latin typeface="-apple-system"/>
              </a:rPr>
              <a:t>中有哪些关键的状态需要恢复？</a:t>
            </a:r>
            <a:endParaRPr sz="1200" dirty="0">
              <a:solidFill>
                <a:schemeClr val="tx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4785" y="6381115"/>
            <a:ext cx="1311910" cy="3073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7B6343-60AF-D274-0DF4-68FD455F44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21" y="1580936"/>
            <a:ext cx="4145445" cy="18845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E2483B-3866-E80F-2685-943A440C1F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649" y="1580936"/>
            <a:ext cx="4366837" cy="188452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0BCDBD9-7747-FE3A-666A-07E074EEB0C8}"/>
              </a:ext>
            </a:extLst>
          </p:cNvPr>
          <p:cNvSpPr txBox="1"/>
          <p:nvPr/>
        </p:nvSpPr>
        <p:spPr>
          <a:xfrm>
            <a:off x="2086279" y="1127579"/>
            <a:ext cx="2971737" cy="369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altLang="zh-CN" b="1" i="0" dirty="0">
                <a:solidFill>
                  <a:srgbClr val="181818"/>
                </a:solidFill>
                <a:effectLst/>
                <a:latin typeface="-apple-system"/>
              </a:rPr>
              <a:t>Pipeline Region Failover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177A40-9989-B6CC-3BCB-9642555DCE01}"/>
              </a:ext>
            </a:extLst>
          </p:cNvPr>
          <p:cNvSpPr txBox="1"/>
          <p:nvPr/>
        </p:nvSpPr>
        <p:spPr>
          <a:xfrm>
            <a:off x="7326002" y="1127579"/>
            <a:ext cx="2971737" cy="369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altLang="zh-CN" b="1" i="0" dirty="0">
                <a:solidFill>
                  <a:srgbClr val="181818"/>
                </a:solidFill>
                <a:effectLst/>
                <a:latin typeface="-apple-system"/>
              </a:rPr>
              <a:t>JM Failover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440" y="1719148"/>
            <a:ext cx="1008115" cy="10088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08" name="TextBox 59"/>
          <p:cNvSpPr txBox="1"/>
          <p:nvPr/>
        </p:nvSpPr>
        <p:spPr>
          <a:xfrm>
            <a:off x="8697159" y="1961950"/>
            <a:ext cx="916675" cy="523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03</a:t>
            </a:r>
          </a:p>
        </p:txBody>
      </p:sp>
      <p:sp>
        <p:nvSpPr>
          <p:cNvPr id="509" name="TextBox 59"/>
          <p:cNvSpPr txBox="1"/>
          <p:nvPr/>
        </p:nvSpPr>
        <p:spPr>
          <a:xfrm>
            <a:off x="7760261" y="2910233"/>
            <a:ext cx="3017986" cy="1569656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sz="4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 altLang="zh-CN" sz="4800" b="1" kern="100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宋体" panose="02010600030101010101" pitchFamily="2" charset="-122"/>
              </a:rPr>
              <a:t>Q&amp;A </a:t>
            </a:r>
            <a:r>
              <a:rPr lang="zh-CN" altLang="en-US" sz="4800" b="1" kern="100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宋体" panose="02010600030101010101" pitchFamily="2" charset="-122"/>
              </a:rPr>
              <a:t>结语</a:t>
            </a:r>
            <a:endParaRPr lang="en-US" altLang="zh-CN" sz="4800" b="1" kern="100" dirty="0">
              <a:solidFill>
                <a:schemeClr val="tx1"/>
              </a:solidFill>
              <a:effectLst/>
              <a:latin typeface="Cambria" panose="02040503050406030204" pitchFamily="18" charset="0"/>
              <a:ea typeface="MS Mincho" panose="02020609040205080304" pitchFamily="49" charset="-128"/>
              <a:cs typeface="宋体" panose="02010600030101010101" pitchFamily="2" charset="-122"/>
            </a:endParaRPr>
          </a:p>
          <a:p>
            <a:endParaRPr dirty="0"/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2580" y="6318885"/>
            <a:ext cx="1311910" cy="30734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DFC1B81-6451-E375-AA18-E35E70DB2990}"/>
              </a:ext>
            </a:extLst>
          </p:cNvPr>
          <p:cNvSpPr txBox="1"/>
          <p:nvPr/>
        </p:nvSpPr>
        <p:spPr>
          <a:xfrm>
            <a:off x="1312845" y="2485187"/>
            <a:ext cx="5859556" cy="203132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0" i="0" dirty="0">
                <a:solidFill>
                  <a:schemeClr val="accent1"/>
                </a:solidFill>
                <a:effectLst/>
                <a:latin typeface="system-ui"/>
              </a:rPr>
              <a:t>除了上边的关键技术点以外，还有一些技术方案同样值得关注：</a:t>
            </a:r>
            <a:endParaRPr lang="en-US" altLang="zh-CN" b="0" i="0" dirty="0">
              <a:solidFill>
                <a:schemeClr val="accent1"/>
              </a:solidFill>
              <a:effectLst/>
              <a:latin typeface="system-u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dirty="0">
              <a:solidFill>
                <a:schemeClr val="accent1"/>
              </a:solidFill>
              <a:latin typeface="system-u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chemeClr val="accent1"/>
                </a:solidFill>
                <a:effectLst/>
                <a:latin typeface="system-ui"/>
              </a:rPr>
              <a:t>面向流批一体与云原生的独立 </a:t>
            </a:r>
            <a:r>
              <a:rPr lang="en-US" altLang="zh-CN" b="0" i="0" dirty="0">
                <a:solidFill>
                  <a:schemeClr val="accent1"/>
                </a:solidFill>
                <a:effectLst/>
                <a:latin typeface="system-ui"/>
              </a:rPr>
              <a:t>Shuffle </a:t>
            </a:r>
            <a:r>
              <a:rPr lang="zh-CN" altLang="en-US" b="0" i="0" dirty="0">
                <a:solidFill>
                  <a:schemeClr val="accent1"/>
                </a:solidFill>
                <a:effectLst/>
                <a:latin typeface="system-ui"/>
              </a:rPr>
              <a:t>服务“</a:t>
            </a:r>
            <a:r>
              <a:rPr lang="en-US" altLang="zh-CN" b="0" i="0" dirty="0" err="1">
                <a:solidFill>
                  <a:schemeClr val="accent1"/>
                </a:solidFill>
                <a:effectLst/>
                <a:latin typeface="system-ui"/>
              </a:rPr>
              <a:t>Flink</a:t>
            </a:r>
            <a:r>
              <a:rPr lang="en-US" altLang="zh-CN" b="0" i="0" dirty="0">
                <a:solidFill>
                  <a:schemeClr val="accent1"/>
                </a:solidFill>
                <a:effectLst/>
                <a:latin typeface="system-ui"/>
              </a:rPr>
              <a:t> Remote Shuffle”</a:t>
            </a:r>
            <a:endParaRPr lang="en-US" altLang="zh-CN" dirty="0">
              <a:solidFill>
                <a:schemeClr val="accent1"/>
              </a:solidFill>
              <a:latin typeface="system-u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endParaRPr lang="en-US" altLang="zh-CN" b="0" i="0" dirty="0">
              <a:solidFill>
                <a:schemeClr val="accent1"/>
              </a:solidFill>
              <a:effectLst/>
              <a:latin typeface="system-u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chemeClr val="accent1"/>
                </a:solidFill>
                <a:effectLst/>
                <a:latin typeface="system-ui"/>
              </a:rPr>
              <a:t>全增量一体入湖的解决方案“</a:t>
            </a:r>
            <a:r>
              <a:rPr lang="en-US" altLang="zh-CN" b="0" i="0" dirty="0" err="1">
                <a:solidFill>
                  <a:schemeClr val="accent1"/>
                </a:solidFill>
                <a:effectLst/>
                <a:latin typeface="system-ui"/>
              </a:rPr>
              <a:t>Flink</a:t>
            </a:r>
            <a:r>
              <a:rPr lang="en-US" altLang="zh-CN" b="0" i="0" dirty="0">
                <a:solidFill>
                  <a:schemeClr val="accent1"/>
                </a:solidFill>
                <a:effectLst/>
                <a:latin typeface="system-ui"/>
              </a:rPr>
              <a:t> Table Store”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1" name="logo"/>
          <p:cNvGrpSpPr/>
          <p:nvPr/>
        </p:nvGrpSpPr>
        <p:grpSpPr>
          <a:xfrm>
            <a:off x="9205473" y="6286751"/>
            <a:ext cx="757875" cy="333085"/>
            <a:chOff x="0" y="0"/>
            <a:chExt cx="757873" cy="333083"/>
          </a:xfrm>
        </p:grpSpPr>
        <p:sp>
          <p:nvSpPr>
            <p:cNvPr id="739" name="矩形"/>
            <p:cNvSpPr/>
            <p:nvPr/>
          </p:nvSpPr>
          <p:spPr>
            <a:xfrm>
              <a:off x="0" y="7792"/>
              <a:ext cx="757875" cy="31750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7A7A7"/>
              </a:solidFill>
              <a:prstDash val="solid"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740" name="logo"/>
            <p:cNvSpPr txBox="1"/>
            <p:nvPr/>
          </p:nvSpPr>
          <p:spPr>
            <a:xfrm>
              <a:off x="6350" y="0"/>
              <a:ext cx="74517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535353"/>
                  </a:solidFill>
                </a:defRPr>
              </a:lvl1pPr>
            </a:lstStyle>
            <a:p>
              <a:r>
                <a:t>logo</a:t>
              </a:r>
            </a:p>
          </p:txBody>
        </p:sp>
      </p:grpSp>
      <p:sp>
        <p:nvSpPr>
          <p:cNvPr id="742" name="文本框 1"/>
          <p:cNvSpPr txBox="1"/>
          <p:nvPr/>
        </p:nvSpPr>
        <p:spPr>
          <a:xfrm>
            <a:off x="9571368" y="3160739"/>
            <a:ext cx="1737681" cy="828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just">
              <a:defRPr sz="4600">
                <a:solidFill>
                  <a:srgbClr val="535353"/>
                </a:solidFill>
                <a:latin typeface="Snell Roundhand"/>
                <a:ea typeface="Snell Roundhand"/>
                <a:cs typeface="Snell Roundhand"/>
                <a:sym typeface="Snell Roundhand"/>
              </a:defRPr>
            </a:lvl1pPr>
          </a:lstStyle>
          <a:p>
            <a:r>
              <a:t>thanks </a:t>
            </a:r>
          </a:p>
        </p:txBody>
      </p:sp>
      <p:sp>
        <p:nvSpPr>
          <p:cNvPr id="745" name="矩形 11"/>
          <p:cNvSpPr txBox="1"/>
          <p:nvPr/>
        </p:nvSpPr>
        <p:spPr>
          <a:xfrm>
            <a:off x="6477000" y="1991360"/>
            <a:ext cx="5078095" cy="78232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just">
              <a:defRPr sz="4500" b="1">
                <a:solidFill>
                  <a:srgbClr val="BC5F2A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 lang="zh-CN">
                <a:sym typeface="+mn-ea"/>
              </a:rPr>
              <a:t>四维口袋直播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626090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圆角矩形 2"/>
          <p:cNvSpPr/>
          <p:nvPr/>
        </p:nvSpPr>
        <p:spPr>
          <a:xfrm>
            <a:off x="1583654" y="1107170"/>
            <a:ext cx="1152131" cy="432051"/>
          </a:xfrm>
          <a:prstGeom prst="roundRect">
            <a:avLst>
              <a:gd name="adj" fmla="val 16667"/>
            </a:avLst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9" name="TextBox 59"/>
          <p:cNvSpPr txBox="1"/>
          <p:nvPr/>
        </p:nvSpPr>
        <p:spPr>
          <a:xfrm>
            <a:off x="1290509" y="1038316"/>
            <a:ext cx="1708763" cy="523216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/>
              <a:t>目</a:t>
            </a:r>
            <a:r>
              <a:rPr lang="en-US" dirty="0"/>
              <a:t> </a:t>
            </a:r>
            <a:r>
              <a:rPr dirty="0"/>
              <a:t>录</a:t>
            </a:r>
          </a:p>
        </p:txBody>
      </p:sp>
      <p:grpSp>
        <p:nvGrpSpPr>
          <p:cNvPr id="83" name="成组"/>
          <p:cNvGrpSpPr/>
          <p:nvPr/>
        </p:nvGrpSpPr>
        <p:grpSpPr>
          <a:xfrm>
            <a:off x="1742926" y="1816418"/>
            <a:ext cx="3625747" cy="1007383"/>
            <a:chOff x="26287" y="-1"/>
            <a:chExt cx="3472265" cy="1008823"/>
          </a:xfrm>
        </p:grpSpPr>
        <p:pic>
          <p:nvPicPr>
            <p:cNvPr id="80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7" y="-1"/>
              <a:ext cx="1008118" cy="100882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81" name="TextBox 59"/>
            <p:cNvSpPr txBox="1"/>
            <p:nvPr/>
          </p:nvSpPr>
          <p:spPr>
            <a:xfrm>
              <a:off x="72008" y="242799"/>
              <a:ext cx="916676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8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dirty="0"/>
                <a:t>01</a:t>
              </a:r>
            </a:p>
          </p:txBody>
        </p:sp>
        <p:sp>
          <p:nvSpPr>
            <p:cNvPr id="82" name="TextBox 59"/>
            <p:cNvSpPr txBox="1"/>
            <p:nvPr/>
          </p:nvSpPr>
          <p:spPr>
            <a:xfrm>
              <a:off x="988684" y="304071"/>
              <a:ext cx="2509868" cy="400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rPr lang="zh-CN" altLang="en-US" b="1" dirty="0">
                  <a:solidFill>
                    <a:schemeClr val="tx1"/>
                  </a:solidFill>
                </a:rPr>
                <a:t>对流批一体的认知</a:t>
              </a:r>
              <a:endParaRPr lang="en-US" altLang="zh-CN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成组"/>
          <p:cNvGrpSpPr/>
          <p:nvPr/>
        </p:nvGrpSpPr>
        <p:grpSpPr>
          <a:xfrm>
            <a:off x="1727665" y="3241773"/>
            <a:ext cx="3223555" cy="1008823"/>
            <a:chOff x="26287" y="0"/>
            <a:chExt cx="3223549" cy="1008822"/>
          </a:xfrm>
        </p:grpSpPr>
        <p:pic>
          <p:nvPicPr>
            <p:cNvPr id="84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7" y="0"/>
              <a:ext cx="1008118" cy="1008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85" name="TextBox 59"/>
            <p:cNvSpPr txBox="1"/>
            <p:nvPr/>
          </p:nvSpPr>
          <p:spPr>
            <a:xfrm>
              <a:off x="72008" y="242799"/>
              <a:ext cx="916677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8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dirty="0"/>
                <a:t>02</a:t>
              </a:r>
            </a:p>
          </p:txBody>
        </p:sp>
        <p:sp>
          <p:nvSpPr>
            <p:cNvPr id="86" name="TextBox 59"/>
            <p:cNvSpPr txBox="1"/>
            <p:nvPr/>
          </p:nvSpPr>
          <p:spPr>
            <a:xfrm>
              <a:off x="1046483" y="298687"/>
              <a:ext cx="2203353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rPr lang="zh-CN" altLang="en-US" b="1" dirty="0">
                  <a:solidFill>
                    <a:schemeClr val="tx1"/>
                  </a:solidFill>
                  <a:latin typeface="Cambria" panose="02040503050406030204" pitchFamily="18" charset="0"/>
                  <a:ea typeface="MS Mincho" panose="02020609040205080304" pitchFamily="49" charset="-128"/>
                </a:rPr>
                <a:t>为啥选择</a:t>
              </a:r>
              <a:r>
                <a:rPr lang="en-US" altLang="zh-CN" b="1" dirty="0" err="1">
                  <a:solidFill>
                    <a:schemeClr val="tx1"/>
                  </a:solidFill>
                  <a:latin typeface="Cambria" panose="02040503050406030204" pitchFamily="18" charset="0"/>
                  <a:ea typeface="MS Mincho" panose="02020609040205080304" pitchFamily="49" charset="-128"/>
                </a:rPr>
                <a:t>Flink</a:t>
              </a:r>
              <a:endParaRPr lang="en-US" altLang="zh-CN" b="1" dirty="0">
                <a:solidFill>
                  <a:schemeClr val="tx1"/>
                </a:solidFill>
                <a:latin typeface="Cambria" panose="02040503050406030204" pitchFamily="18" charset="0"/>
                <a:ea typeface="MS Mincho" panose="02020609040205080304" pitchFamily="49" charset="-128"/>
              </a:endParaRPr>
            </a:p>
          </p:txBody>
        </p:sp>
      </p:grpSp>
      <p:grpSp>
        <p:nvGrpSpPr>
          <p:cNvPr id="91" name="成组"/>
          <p:cNvGrpSpPr/>
          <p:nvPr/>
        </p:nvGrpSpPr>
        <p:grpSpPr>
          <a:xfrm>
            <a:off x="1727666" y="4668568"/>
            <a:ext cx="2481263" cy="1008823"/>
            <a:chOff x="26287" y="0"/>
            <a:chExt cx="2481260" cy="1008822"/>
          </a:xfrm>
        </p:grpSpPr>
        <p:pic>
          <p:nvPicPr>
            <p:cNvPr id="88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7" y="0"/>
              <a:ext cx="1008118" cy="1008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89" name="TextBox 59"/>
            <p:cNvSpPr txBox="1"/>
            <p:nvPr/>
          </p:nvSpPr>
          <p:spPr>
            <a:xfrm>
              <a:off x="72007" y="242799"/>
              <a:ext cx="916676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8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dirty="0"/>
                <a:t>03</a:t>
              </a:r>
            </a:p>
          </p:txBody>
        </p:sp>
        <p:sp>
          <p:nvSpPr>
            <p:cNvPr id="90" name="TextBox 59"/>
            <p:cNvSpPr txBox="1"/>
            <p:nvPr/>
          </p:nvSpPr>
          <p:spPr>
            <a:xfrm>
              <a:off x="1312721" y="319747"/>
              <a:ext cx="1194826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rPr lang="en-US" altLang="zh-CN" sz="2000" b="1" kern="100" dirty="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MS Mincho" panose="02020609040205080304" pitchFamily="49" charset="-128"/>
                  <a:cs typeface="宋体" panose="02010600030101010101" pitchFamily="2" charset="-122"/>
                </a:rPr>
                <a:t>Q&amp;A </a:t>
              </a:r>
              <a:r>
                <a:rPr lang="zh-CN" altLang="en-US" sz="2000" b="1" kern="100" dirty="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MS Mincho" panose="02020609040205080304" pitchFamily="49" charset="-128"/>
                  <a:cs typeface="宋体" panose="02010600030101010101" pitchFamily="2" charset="-122"/>
                </a:rPr>
                <a:t>结语</a:t>
              </a:r>
              <a:endParaRPr lang="en-US" altLang="zh-CN" sz="2000" b="1" kern="100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宋体" panose="02010600030101010101" pitchFamily="2" charset="-122"/>
              </a:endParaRPr>
            </a:p>
          </p:txBody>
        </p:sp>
      </p:grp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8930" y="6309360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094" y="1675021"/>
            <a:ext cx="1008115" cy="10088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4" name="TextBox 59"/>
          <p:cNvSpPr txBox="1"/>
          <p:nvPr/>
        </p:nvSpPr>
        <p:spPr>
          <a:xfrm>
            <a:off x="8461812" y="1917823"/>
            <a:ext cx="916675" cy="523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/>
              <a:t>01</a:t>
            </a:r>
          </a:p>
        </p:txBody>
      </p:sp>
      <p:sp>
        <p:nvSpPr>
          <p:cNvPr id="105" name="TextBox 59"/>
          <p:cNvSpPr txBox="1"/>
          <p:nvPr/>
        </p:nvSpPr>
        <p:spPr>
          <a:xfrm>
            <a:off x="6588808" y="2827201"/>
            <a:ext cx="4869905" cy="830993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sz="4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dirty="0">
                <a:solidFill>
                  <a:schemeClr val="tx1"/>
                </a:solidFill>
              </a:rPr>
              <a:t>流批一体的认知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2580" y="6304915"/>
            <a:ext cx="1311910" cy="30734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CCFEE7-C050-AC6F-21F3-1B54240B7991}"/>
              </a:ext>
            </a:extLst>
          </p:cNvPr>
          <p:cNvSpPr txBox="1"/>
          <p:nvPr/>
        </p:nvSpPr>
        <p:spPr>
          <a:xfrm>
            <a:off x="537882" y="1811538"/>
            <a:ext cx="6050926" cy="28623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latin typeface="system-ui"/>
              </a:rPr>
              <a:t> </a:t>
            </a:r>
            <a:r>
              <a:rPr lang="zh-CN" altLang="en-US" b="0" i="0" dirty="0">
                <a:solidFill>
                  <a:schemeClr val="accent1"/>
                </a:solidFill>
                <a:effectLst/>
                <a:latin typeface="system-ui"/>
              </a:rPr>
              <a:t>随着实时计算的不断发展绝大企业数据处理的 </a:t>
            </a:r>
            <a:r>
              <a:rPr lang="en-US" altLang="zh-CN" b="0" i="0" dirty="0">
                <a:solidFill>
                  <a:schemeClr val="accent1"/>
                </a:solidFill>
                <a:effectLst/>
                <a:latin typeface="system-ui"/>
              </a:rPr>
              <a:t>pipeline</a:t>
            </a:r>
            <a:r>
              <a:rPr lang="zh-CN" altLang="en-US" b="0" i="0" dirty="0">
                <a:solidFill>
                  <a:schemeClr val="accent1"/>
                </a:solidFill>
                <a:effectLst/>
                <a:latin typeface="system-ui"/>
              </a:rPr>
              <a:t>，都是由离线处理和在线处理组成的。</a:t>
            </a:r>
            <a:endParaRPr lang="en-US" altLang="zh-CN" b="0" i="0" dirty="0">
              <a:solidFill>
                <a:schemeClr val="accent1"/>
              </a:solidFill>
              <a:effectLst/>
              <a:latin typeface="system-u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0" i="0" dirty="0">
              <a:solidFill>
                <a:schemeClr val="accent1"/>
              </a:solidFill>
              <a:effectLst/>
              <a:latin typeface="system-u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0" i="0" dirty="0">
                <a:solidFill>
                  <a:schemeClr val="accent1"/>
                </a:solidFill>
                <a:effectLst/>
                <a:latin typeface="system-ui"/>
              </a:rPr>
              <a:t>批处理适用于大规模离线数据分析，它通过收集一段时间内的数据并进行批量处理来生成结果。</a:t>
            </a:r>
            <a:endParaRPr lang="en-US" altLang="zh-CN" b="0" i="0" dirty="0">
              <a:solidFill>
                <a:schemeClr val="accent1"/>
              </a:solidFill>
              <a:effectLst/>
              <a:latin typeface="system-u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0" i="0" dirty="0">
              <a:solidFill>
                <a:schemeClr val="accent1"/>
              </a:solidFill>
              <a:effectLst/>
              <a:latin typeface="system-u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0" i="0" dirty="0">
                <a:solidFill>
                  <a:schemeClr val="accent1"/>
                </a:solidFill>
                <a:effectLst/>
                <a:latin typeface="system-ui"/>
              </a:rPr>
              <a:t>而流处理则用于实时数据处理，它能够快速处理数据流并实时生成结果。然而，这两种方式各有优势和局限性。流批一体架构的思想是将批处理和流处理相结合，以获得更好的数据处理能力。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1166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1" name="TextBox 3"/>
          <p:cNvSpPr txBox="1"/>
          <p:nvPr/>
        </p:nvSpPr>
        <p:spPr>
          <a:xfrm>
            <a:off x="1100364" y="364594"/>
            <a:ext cx="2436211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dirty="0">
                <a:solidFill>
                  <a:schemeClr val="accent1"/>
                </a:solidFill>
              </a:rPr>
              <a:t>回顾传统方案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116" name="Rectangle 5"/>
          <p:cNvSpPr txBox="1"/>
          <p:nvPr/>
        </p:nvSpPr>
        <p:spPr>
          <a:xfrm>
            <a:off x="1207047" y="3429000"/>
            <a:ext cx="1769236" cy="66531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2000" dirty="0">
                <a:solidFill>
                  <a:schemeClr val="tx1"/>
                </a:solidFill>
              </a:rPr>
              <a:t>Kappa </a:t>
            </a:r>
            <a:r>
              <a:rPr lang="zh-CN" altLang="en-US" sz="2000" dirty="0">
                <a:solidFill>
                  <a:schemeClr val="tx1"/>
                </a:solidFill>
              </a:rPr>
              <a:t>架构 </a:t>
            </a:r>
            <a:endParaRPr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/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1945" y="6309360"/>
            <a:ext cx="1311910" cy="30734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31AD854A-BA42-2E53-E0DD-79842ACF5B4D}"/>
              </a:ext>
            </a:extLst>
          </p:cNvPr>
          <p:cNvSpPr txBox="1"/>
          <p:nvPr/>
        </p:nvSpPr>
        <p:spPr>
          <a:xfrm>
            <a:off x="1207047" y="1063085"/>
            <a:ext cx="1769236" cy="66531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2000" dirty="0">
                <a:solidFill>
                  <a:schemeClr val="tx1"/>
                </a:solidFill>
              </a:rPr>
              <a:t>Lambda </a:t>
            </a:r>
            <a:r>
              <a:rPr lang="zh-CN" altLang="en-US" sz="2000" dirty="0">
                <a:solidFill>
                  <a:schemeClr val="tx1"/>
                </a:solidFill>
              </a:rPr>
              <a:t>架构 </a:t>
            </a:r>
            <a:endParaRPr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FA1E8E-5758-80ED-EF04-A7D9919BAE3A}"/>
              </a:ext>
            </a:extLst>
          </p:cNvPr>
          <p:cNvSpPr txBox="1"/>
          <p:nvPr/>
        </p:nvSpPr>
        <p:spPr>
          <a:xfrm>
            <a:off x="7234516" y="1306559"/>
            <a:ext cx="3890138" cy="22467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离线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+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实时</a:t>
            </a:r>
            <a:b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</a:b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在引入实时链路的探索初期，结果得不到保证需要离线计算的结果加以检验和修正。业务负责合并“两路”结果。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FF0000"/>
                </a:solidFill>
              </a:rPr>
              <a:t>问题：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两套计算引擎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1400" dirty="0">
                <a:solidFill>
                  <a:srgbClr val="FF0000"/>
                </a:solidFill>
              </a:rPr>
              <a:t>两套引擎</a:t>
            </a:r>
            <a:r>
              <a:rPr lang="en-US" altLang="zh-CN" sz="1400" dirty="0">
                <a:solidFill>
                  <a:srgbClr val="FF0000"/>
                </a:solidFill>
              </a:rPr>
              <a:t>API</a:t>
            </a:r>
            <a:r>
              <a:rPr lang="zh-CN" altLang="en-US" sz="1400" dirty="0">
                <a:solidFill>
                  <a:srgbClr val="FF0000"/>
                </a:solidFill>
              </a:rPr>
              <a:t>不一样，两套业务代码，甚至两个开发团队，人员成本高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数据口径不一致，计算结果一致性也难保证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CB6CE8-78BB-A9DD-5DD3-507EAFD6B481}"/>
              </a:ext>
            </a:extLst>
          </p:cNvPr>
          <p:cNvSpPr txBox="1"/>
          <p:nvPr/>
        </p:nvSpPr>
        <p:spPr>
          <a:xfrm>
            <a:off x="7261210" y="4255956"/>
            <a:ext cx="3876690" cy="18158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在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Lambda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基础上做了优化，删除了批处理架构，将数据通道用消息队列替代，以流处理为主，牺牲了离线计算的稳定可靠的特点。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14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问题；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1400" dirty="0">
                <a:solidFill>
                  <a:srgbClr val="FF0000"/>
                </a:solidFill>
              </a:rPr>
              <a:t>强依赖消息中间件缓存能力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实时数据处理时存在数据丢失问题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1400" dirty="0">
                <a:solidFill>
                  <a:srgbClr val="FF0000"/>
                </a:solidFill>
              </a:rPr>
              <a:t>难以修正，重刷数据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677802-7C76-DB56-3DB5-1BBD0A64F5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47" y="1599061"/>
            <a:ext cx="5809524" cy="16549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5B4297-DF20-9396-12B1-B80D8817CA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46" y="4088327"/>
            <a:ext cx="5809524" cy="157922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309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7" name="TextBox 3"/>
          <p:cNvSpPr txBox="1"/>
          <p:nvPr/>
        </p:nvSpPr>
        <p:spPr>
          <a:xfrm>
            <a:off x="1100364" y="478893"/>
            <a:ext cx="278888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dirty="0">
                <a:solidFill>
                  <a:schemeClr val="accent1"/>
                </a:solidFill>
              </a:rPr>
              <a:t>流批一体想统一什么</a:t>
            </a:r>
            <a:endParaRPr b="1" dirty="0">
              <a:solidFill>
                <a:schemeClr val="accent1"/>
              </a:solidFill>
            </a:endParaRPr>
          </a:p>
        </p:txBody>
      </p:sp>
      <p:grpSp>
        <p:nvGrpSpPr>
          <p:cNvPr id="169" name="组合 31"/>
          <p:cNvGrpSpPr/>
          <p:nvPr/>
        </p:nvGrpSpPr>
        <p:grpSpPr>
          <a:xfrm>
            <a:off x="1546458" y="1568327"/>
            <a:ext cx="7918285" cy="1563482"/>
            <a:chOff x="-11949" y="-161230"/>
            <a:chExt cx="2524490" cy="476204"/>
          </a:xfrm>
        </p:grpSpPr>
        <p:sp>
          <p:nvSpPr>
            <p:cNvPr id="167" name="矩形 32"/>
            <p:cNvSpPr txBox="1"/>
            <p:nvPr/>
          </p:nvSpPr>
          <p:spPr>
            <a:xfrm>
              <a:off x="-11949" y="-161230"/>
              <a:ext cx="2524490" cy="112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b="1" i="0" dirty="0">
                  <a:solidFill>
                    <a:schemeClr val="tx1"/>
                  </a:solidFill>
                  <a:effectLst/>
                  <a:latin typeface="system-ui"/>
                </a:rPr>
                <a:t>那么是否可以通过一套数据链路，同时满足流和批的数据处理需求？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168" name="矩形 33"/>
            <p:cNvSpPr txBox="1"/>
            <p:nvPr/>
          </p:nvSpPr>
          <p:spPr>
            <a:xfrm>
              <a:off x="-11949" y="33748"/>
              <a:ext cx="2238900" cy="2812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pPr algn="just"/>
              <a:r>
                <a:rPr lang="zh-CN" altLang="en-US" sz="1800" b="1" i="0" dirty="0">
                  <a:solidFill>
                    <a:srgbClr val="FF0000"/>
                  </a:solidFill>
                  <a:effectLst/>
                  <a:latin typeface="system-ui"/>
                </a:rPr>
                <a:t>“一套链路”意味着，具有统一的“引擎”</a:t>
              </a:r>
              <a:r>
                <a:rPr lang="zh-CN" altLang="en-US" sz="1800" b="1" i="0" dirty="0">
                  <a:effectLst/>
                  <a:latin typeface="system-ui"/>
                </a:rPr>
                <a:t>：</a:t>
              </a:r>
              <a:endParaRPr lang="en-US" altLang="zh-CN" sz="1800" b="1" i="0" dirty="0">
                <a:effectLst/>
                <a:latin typeface="system-ui"/>
              </a:endParaRPr>
            </a:p>
            <a:p>
              <a:pPr algn="just"/>
              <a:endParaRPr lang="zh-CN" altLang="en-US" sz="1800" b="0" i="0" dirty="0">
                <a:effectLst/>
                <a:latin typeface="system-ui"/>
              </a:endParaRPr>
            </a:p>
            <a:p>
              <a:pPr algn="just"/>
              <a:r>
                <a:rPr lang="zh-CN" altLang="en-US" sz="1800" b="1" i="0" dirty="0">
                  <a:solidFill>
                    <a:srgbClr val="FF0000"/>
                  </a:solidFill>
                  <a:effectLst/>
                  <a:latin typeface="system-ui"/>
                </a:rPr>
                <a:t>统一</a:t>
              </a:r>
              <a:r>
                <a:rPr lang="zh-CN" altLang="en-US" sz="1800" b="0" i="0" dirty="0">
                  <a:solidFill>
                    <a:schemeClr val="tx1"/>
                  </a:solidFill>
                  <a:effectLst/>
                  <a:latin typeface="system-ui"/>
                </a:rPr>
                <a:t>的引擎 </a:t>
              </a:r>
              <a:r>
                <a:rPr lang="en-US" altLang="zh-CN" sz="1800" b="0" i="0" dirty="0">
                  <a:solidFill>
                    <a:schemeClr val="tx1"/>
                  </a:solidFill>
                  <a:effectLst/>
                  <a:latin typeface="system-ui"/>
                </a:rPr>
                <a:t>= </a:t>
              </a:r>
              <a:r>
                <a:rPr lang="zh-CN" altLang="en-US" sz="1800" b="1" i="0" dirty="0">
                  <a:solidFill>
                    <a:srgbClr val="FF0000"/>
                  </a:solidFill>
                  <a:effectLst/>
                  <a:latin typeface="system-ui"/>
                </a:rPr>
                <a:t>计算</a:t>
              </a:r>
              <a:r>
                <a:rPr lang="zh-CN" altLang="en-US" sz="1800" b="0" i="0" dirty="0">
                  <a:solidFill>
                    <a:schemeClr val="tx1"/>
                  </a:solidFill>
                  <a:effectLst/>
                  <a:latin typeface="system-ui"/>
                </a:rPr>
                <a:t>引擎</a:t>
              </a:r>
              <a:r>
                <a:rPr lang="zh-CN" altLang="en-US" sz="1800" b="1" i="0" dirty="0">
                  <a:solidFill>
                    <a:schemeClr val="tx1"/>
                  </a:solidFill>
                  <a:effectLst/>
                  <a:latin typeface="system-ui"/>
                </a:rPr>
                <a:t> </a:t>
              </a:r>
              <a:r>
                <a:rPr lang="en-US" altLang="zh-CN" sz="1800" b="1" i="0" dirty="0">
                  <a:solidFill>
                    <a:schemeClr val="tx1"/>
                  </a:solidFill>
                  <a:effectLst/>
                  <a:latin typeface="system-ui"/>
                </a:rPr>
                <a:t>+ </a:t>
              </a:r>
              <a:r>
                <a:rPr lang="zh-CN" altLang="en-US" sz="1800" b="1" i="0" dirty="0">
                  <a:solidFill>
                    <a:srgbClr val="FF0000"/>
                  </a:solidFill>
                  <a:effectLst/>
                  <a:latin typeface="system-ui"/>
                </a:rPr>
                <a:t>存储</a:t>
              </a:r>
              <a:r>
                <a:rPr lang="zh-CN" altLang="en-US" sz="1800" b="0" i="0" dirty="0">
                  <a:solidFill>
                    <a:schemeClr val="tx1"/>
                  </a:solidFill>
                  <a:effectLst/>
                  <a:latin typeface="system-ui"/>
                </a:rPr>
                <a:t>引擎。</a:t>
              </a:r>
              <a:endParaRPr lang="en-US" altLang="zh-CN" sz="1800" b="0" i="0" dirty="0">
                <a:solidFill>
                  <a:schemeClr val="tx1"/>
                </a:solidFill>
                <a:effectLst/>
                <a:latin typeface="system-ui"/>
              </a:endParaRPr>
            </a:p>
          </p:txBody>
        </p:sp>
      </p:grp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10190" y="6309360"/>
            <a:ext cx="1311910" cy="307340"/>
          </a:xfrm>
          <a:prstGeom prst="rect">
            <a:avLst/>
          </a:prstGeom>
        </p:spPr>
      </p:pic>
      <p:sp>
        <p:nvSpPr>
          <p:cNvPr id="3" name="文本占位符 1">
            <a:extLst>
              <a:ext uri="{FF2B5EF4-FFF2-40B4-BE49-F238E27FC236}">
                <a16:creationId xmlns:a16="http://schemas.microsoft.com/office/drawing/2014/main" id="{F1FCFFA0-5AD0-D429-8B56-474C2F519582}"/>
              </a:ext>
            </a:extLst>
          </p:cNvPr>
          <p:cNvSpPr txBox="1">
            <a:spLocks/>
          </p:cNvSpPr>
          <p:nvPr/>
        </p:nvSpPr>
        <p:spPr>
          <a:xfrm>
            <a:off x="1528536" y="3189620"/>
            <a:ext cx="9122228" cy="582344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1800" dirty="0">
                <a:solidFill>
                  <a:srgbClr val="FF0000"/>
                </a:solidFill>
              </a:rPr>
              <a:t>从计算层面</a:t>
            </a:r>
            <a:endParaRPr kumimoji="1" lang="en-US" altLang="zh-CN" sz="1800" dirty="0">
              <a:solidFill>
                <a:srgbClr val="FF0000"/>
              </a:solidFill>
            </a:endParaRPr>
          </a:p>
          <a:p>
            <a:r>
              <a:rPr kumimoji="1" lang="zh-CN" altLang="en-US" sz="1600" b="0" dirty="0">
                <a:solidFill>
                  <a:schemeClr val="tx1"/>
                </a:solidFill>
              </a:rPr>
              <a:t> 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 即用同一个引擎、同一套代码及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API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，同时处理有限的数据流和无限的数据流，同时应对在线处理和离线处理。</a:t>
            </a: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CB80D759-266A-2A12-8E53-BD949915BF51}"/>
              </a:ext>
            </a:extLst>
          </p:cNvPr>
          <p:cNvSpPr txBox="1">
            <a:spLocks/>
          </p:cNvSpPr>
          <p:nvPr/>
        </p:nvSpPr>
        <p:spPr>
          <a:xfrm>
            <a:off x="1528536" y="3835876"/>
            <a:ext cx="9122228" cy="582344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1800" dirty="0">
                <a:solidFill>
                  <a:srgbClr val="FF0000"/>
                </a:solidFill>
              </a:rPr>
              <a:t>从存储层面</a:t>
            </a:r>
            <a:endParaRPr kumimoji="1" lang="en-US" altLang="zh-CN" sz="1800" dirty="0">
              <a:solidFill>
                <a:srgbClr val="FF0000"/>
              </a:solidFill>
            </a:endParaRPr>
          </a:p>
          <a:p>
            <a:r>
              <a:rPr kumimoji="1" lang="zh-CN" altLang="en-US" sz="1600" b="0" dirty="0">
                <a:solidFill>
                  <a:schemeClr val="tx1"/>
                </a:solidFill>
              </a:rPr>
              <a:t> 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 即存储系统能够同时满足流式数据和批式数据的存储，并能够有效地进行协同以及元数据信息的更新。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7476C9-81C5-D789-4B75-9E1BDF15404B}"/>
              </a:ext>
            </a:extLst>
          </p:cNvPr>
          <p:cNvSpPr txBox="1"/>
          <p:nvPr/>
        </p:nvSpPr>
        <p:spPr>
          <a:xfrm>
            <a:off x="1721223" y="4781843"/>
            <a:ext cx="8328204" cy="12926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流批一体的目标：</a:t>
            </a:r>
            <a:endParaRPr kumimoji="0" lang="en-US" altLang="zh-CN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zh-CN" altLang="en-US" sz="14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统一用户体验，使用一套业务逻辑和平台入口。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1" lang="zh-CN" altLang="en-US" sz="14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提供智能的引擎，让用户只关心业务逻辑和实时性要求</a:t>
            </a:r>
            <a:endParaRPr kumimoji="1" lang="en-US" altLang="zh-CN" sz="1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1" lang="zh-CN" altLang="en-US" sz="14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满足更复杂的业务，在技术上打破流批边界，服务多元场景流批融合的需求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309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5" name="TextBox 3"/>
          <p:cNvSpPr txBox="1"/>
          <p:nvPr/>
        </p:nvSpPr>
        <p:spPr>
          <a:xfrm>
            <a:off x="1100365" y="478893"/>
            <a:ext cx="1857812" cy="40010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dirty="0"/>
          </a:p>
        </p:txBody>
      </p:sp>
      <p:sp>
        <p:nvSpPr>
          <p:cNvPr id="220" name="矩形 39"/>
          <p:cNvSpPr txBox="1"/>
          <p:nvPr/>
        </p:nvSpPr>
        <p:spPr>
          <a:xfrm>
            <a:off x="1082472" y="1212164"/>
            <a:ext cx="9735995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45718" tIns="45718" rIns="45718" bIns="45718" numCol="1" anchor="t">
            <a:spAutoFit/>
          </a:bodyPr>
          <a:lstStyle>
            <a:lvl1pPr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600" b="0" i="0" dirty="0">
                <a:solidFill>
                  <a:schemeClr val="tx1"/>
                </a:solidFill>
                <a:effectLst/>
                <a:latin typeface="system-ui"/>
              </a:rPr>
              <a:t>实际上，在流批统一的过程中也会存在着一些</a:t>
            </a:r>
            <a:r>
              <a:rPr lang="zh-CN" altLang="en-US" sz="1600" b="1" i="0" dirty="0">
                <a:solidFill>
                  <a:schemeClr val="tx1"/>
                </a:solidFill>
                <a:effectLst/>
                <a:latin typeface="system-ui"/>
              </a:rPr>
              <a:t>中间形态的统一</a:t>
            </a:r>
            <a:r>
              <a:rPr lang="zh-CN" altLang="en-US" sz="1600" b="0" i="0" dirty="0">
                <a:solidFill>
                  <a:schemeClr val="tx1"/>
                </a:solidFill>
                <a:effectLst/>
                <a:latin typeface="system-ui"/>
              </a:rPr>
              <a:t>，例如：只统一“计算”或只统一“存储”。</a:t>
            </a:r>
            <a:endParaRPr lang="en-US" altLang="zh-CN" sz="1600" b="0" i="0" dirty="0">
              <a:solidFill>
                <a:schemeClr val="tx1"/>
              </a:solidFill>
              <a:effectLst/>
              <a:latin typeface="system-ui"/>
            </a:endParaRPr>
          </a:p>
          <a:p>
            <a:r>
              <a:rPr lang="zh-CN" altLang="en-US" sz="1600" b="0" i="0" dirty="0">
                <a:solidFill>
                  <a:schemeClr val="tx1"/>
                </a:solidFill>
                <a:effectLst/>
                <a:latin typeface="system-ui"/>
              </a:rPr>
              <a:t>下面看下在 </a:t>
            </a:r>
            <a:r>
              <a:rPr lang="en-US" altLang="zh-CN" sz="1600" b="0" i="0" dirty="0" err="1">
                <a:solidFill>
                  <a:schemeClr val="tx1"/>
                </a:solidFill>
                <a:effectLst/>
                <a:latin typeface="system-ui"/>
              </a:rPr>
              <a:t>Flink</a:t>
            </a:r>
            <a:r>
              <a:rPr lang="en-US" altLang="zh-CN" sz="1600" b="0" i="0" dirty="0">
                <a:solidFill>
                  <a:schemeClr val="tx1"/>
                </a:solidFill>
                <a:effectLst/>
                <a:latin typeface="system-ui"/>
              </a:rPr>
              <a:t> Forward Asia </a:t>
            </a:r>
            <a:r>
              <a:rPr lang="zh-CN" altLang="en-US" sz="1600" b="0" i="0" dirty="0">
                <a:solidFill>
                  <a:schemeClr val="tx1"/>
                </a:solidFill>
                <a:effectLst/>
                <a:latin typeface="system-ui"/>
              </a:rPr>
              <a:t>技术峰会上的一个技术架构案例：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229" name="文本框 7"/>
          <p:cNvSpPr txBox="1"/>
          <p:nvPr/>
        </p:nvSpPr>
        <p:spPr>
          <a:xfrm>
            <a:off x="1186167" y="1858379"/>
            <a:ext cx="2144173" cy="33855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600" b="1" i="0" dirty="0">
                <a:solidFill>
                  <a:schemeClr val="tx1"/>
                </a:solidFill>
                <a:effectLst/>
                <a:latin typeface="system-ui"/>
              </a:rPr>
              <a:t>京东实时计算架构图：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2580" y="6309360"/>
            <a:ext cx="1311910" cy="3073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AB59EAF-CE03-6F65-6083-F6052F650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67" y="2285355"/>
            <a:ext cx="7769297" cy="2287289"/>
          </a:xfrm>
          <a:prstGeom prst="rect">
            <a:avLst/>
          </a:prstGeom>
        </p:spPr>
      </p:pic>
      <p:sp>
        <p:nvSpPr>
          <p:cNvPr id="5" name="矩形 39">
            <a:extLst>
              <a:ext uri="{FF2B5EF4-FFF2-40B4-BE49-F238E27FC236}">
                <a16:creationId xmlns:a16="http://schemas.microsoft.com/office/drawing/2014/main" id="{4C78F4B6-D324-6762-1EBD-D37C21DF8F37}"/>
              </a:ext>
            </a:extLst>
          </p:cNvPr>
          <p:cNvSpPr txBox="1"/>
          <p:nvPr/>
        </p:nvSpPr>
        <p:spPr>
          <a:xfrm>
            <a:off x="1100365" y="4739704"/>
            <a:ext cx="10822831" cy="1569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45718" tIns="45718" rIns="45718" bIns="45718" numCol="1" anchor="t">
            <a:spAutoFit/>
          </a:bodyPr>
          <a:lstStyle>
            <a:lvl1pPr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  <a:effectLst/>
              </a:rPr>
              <a:t>引入</a:t>
            </a:r>
            <a:r>
              <a:rPr lang="zh-CN" altLang="en-US" sz="1600" b="1" dirty="0">
                <a:solidFill>
                  <a:schemeClr val="tx1"/>
                </a:solidFill>
                <a:effectLst/>
              </a:rPr>
              <a:t>统一的逻辑模型</a:t>
            </a:r>
            <a:r>
              <a:rPr lang="zh-CN" altLang="en-US" sz="1600" dirty="0">
                <a:solidFill>
                  <a:schemeClr val="tx1"/>
                </a:solidFill>
                <a:effectLst/>
              </a:rPr>
              <a:t>，统一离线链路的数据存储 </a:t>
            </a:r>
            <a:r>
              <a:rPr lang="en-US" altLang="zh-CN" sz="1600" dirty="0">
                <a:solidFill>
                  <a:schemeClr val="tx1"/>
                </a:solidFill>
                <a:effectLst/>
              </a:rPr>
              <a:t>Hive </a:t>
            </a:r>
            <a:r>
              <a:rPr lang="zh-CN" altLang="en-US" sz="1600" dirty="0">
                <a:solidFill>
                  <a:schemeClr val="tx1"/>
                </a:solidFill>
                <a:effectLst/>
              </a:rPr>
              <a:t>和实时链路的数据存储 </a:t>
            </a:r>
            <a:r>
              <a:rPr lang="en-US" altLang="zh-CN" sz="1600" dirty="0">
                <a:solidFill>
                  <a:schemeClr val="tx1"/>
                </a:solidFill>
                <a:effectLst/>
              </a:rPr>
              <a:t>MQ</a:t>
            </a:r>
            <a:r>
              <a:rPr lang="zh-CN" altLang="en-US" sz="1600" dirty="0">
                <a:solidFill>
                  <a:schemeClr val="tx1"/>
                </a:solidFill>
                <a:effectLst/>
              </a:rPr>
              <a:t>。</a:t>
            </a:r>
            <a:endParaRPr lang="en-US" altLang="zh-CN" sz="1600" dirty="0">
              <a:solidFill>
                <a:schemeClr val="tx1"/>
              </a:solidFill>
              <a:effectLst/>
            </a:endParaRPr>
          </a:p>
          <a:p>
            <a:r>
              <a:rPr lang="zh-CN" altLang="en-US" sz="1600" dirty="0">
                <a:solidFill>
                  <a:schemeClr val="tx1"/>
                </a:solidFill>
                <a:effectLst/>
              </a:rPr>
              <a:t>在计算环节，通过 </a:t>
            </a:r>
            <a:r>
              <a:rPr lang="en-US" altLang="zh-CN" sz="1600" dirty="0" err="1">
                <a:solidFill>
                  <a:schemeClr val="tx1"/>
                </a:solidFill>
                <a:effectLst/>
              </a:rPr>
              <a:t>FlinkSQL</a:t>
            </a:r>
            <a:r>
              <a:rPr lang="en-US" altLang="zh-CN" sz="1600" dirty="0">
                <a:solidFill>
                  <a:schemeClr val="tx1"/>
                </a:solidFill>
                <a:effectLst/>
              </a:rPr>
              <a:t> + UDF </a:t>
            </a:r>
            <a:r>
              <a:rPr lang="zh-CN" altLang="en-US" sz="1600" dirty="0">
                <a:solidFill>
                  <a:schemeClr val="tx1"/>
                </a:solidFill>
                <a:effectLst/>
              </a:rPr>
              <a:t>的方式来实现业务逻辑的流批统一计算。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zh-CN" altLang="en-US" sz="1600" dirty="0">
                <a:solidFill>
                  <a:schemeClr val="tx1"/>
                </a:solidFill>
                <a:effectLst/>
              </a:rPr>
              <a:t>对计算结果的输出，同样引入统一的逻辑模型来屏蔽流批两端的差异。</a:t>
            </a:r>
            <a:endParaRPr lang="en-US" altLang="zh-CN" sz="1600" dirty="0">
              <a:solidFill>
                <a:schemeClr val="tx1"/>
              </a:solidFill>
              <a:effectLst/>
            </a:endParaRPr>
          </a:p>
          <a:p>
            <a:endParaRPr lang="en-US" altLang="zh-CN" sz="1600" dirty="0">
              <a:solidFill>
                <a:schemeClr val="tx1"/>
              </a:solidFill>
              <a:effectLst/>
            </a:endParaRPr>
          </a:p>
          <a:p>
            <a:r>
              <a:rPr lang="zh-CN" altLang="en-US" sz="1600" dirty="0">
                <a:solidFill>
                  <a:schemeClr val="tx1"/>
                </a:solidFill>
                <a:effectLst/>
              </a:rPr>
              <a:t>① </a:t>
            </a:r>
            <a:r>
              <a:rPr lang="zh-CN" altLang="en-US" sz="1600" b="1" dirty="0">
                <a:solidFill>
                  <a:schemeClr val="tx1"/>
                </a:solidFill>
                <a:effectLst/>
              </a:rPr>
              <a:t>对于只实现计算统一的场景</a:t>
            </a:r>
            <a:r>
              <a:rPr lang="zh-CN" altLang="en-US" sz="1600" dirty="0">
                <a:solidFill>
                  <a:schemeClr val="tx1"/>
                </a:solidFill>
                <a:effectLst/>
              </a:rPr>
              <a:t>：可以将计算结果分别写入流批各自对应的存储，以保证数据的实时性与先前保持一致。</a:t>
            </a:r>
            <a:endParaRPr lang="en-US" altLang="zh-CN" sz="1600" dirty="0">
              <a:solidFill>
                <a:schemeClr val="tx1"/>
              </a:solidFill>
              <a:effectLst/>
            </a:endParaRPr>
          </a:p>
          <a:p>
            <a:r>
              <a:rPr lang="zh-CN" altLang="en-US" sz="1600" dirty="0">
                <a:solidFill>
                  <a:schemeClr val="tx1"/>
                </a:solidFill>
                <a:effectLst/>
              </a:rPr>
              <a:t>② </a:t>
            </a:r>
            <a:r>
              <a:rPr lang="zh-CN" altLang="en-US" sz="1600" b="1" dirty="0">
                <a:solidFill>
                  <a:schemeClr val="tx1"/>
                </a:solidFill>
                <a:effectLst/>
              </a:rPr>
              <a:t>对于同时实现计算统一和存储统一的场景</a:t>
            </a:r>
            <a:r>
              <a:rPr lang="zh-CN" altLang="en-US" sz="1600" dirty="0">
                <a:solidFill>
                  <a:schemeClr val="tx1"/>
                </a:solidFill>
                <a:effectLst/>
              </a:rPr>
              <a:t>：可以将计算的结果直接写入到流批统一的存储（例如 </a:t>
            </a:r>
            <a:r>
              <a:rPr lang="en-US" altLang="zh-CN" sz="1600" dirty="0">
                <a:solidFill>
                  <a:schemeClr val="tx1"/>
                </a:solidFill>
                <a:effectLst/>
              </a:rPr>
              <a:t>Iceberg</a:t>
            </a:r>
            <a:r>
              <a:rPr lang="zh-CN" altLang="en-US" sz="1600" dirty="0">
                <a:solidFill>
                  <a:schemeClr val="tx1"/>
                </a:solidFill>
                <a:effectLst/>
              </a:rPr>
              <a:t>）。</a:t>
            </a:r>
            <a:endParaRPr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309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5" name="TextBox 3"/>
          <p:cNvSpPr txBox="1"/>
          <p:nvPr/>
        </p:nvSpPr>
        <p:spPr>
          <a:xfrm>
            <a:off x="1100365" y="478893"/>
            <a:ext cx="2330992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i="0" dirty="0">
                <a:solidFill>
                  <a:schemeClr val="accent1"/>
                </a:solidFill>
                <a:effectLst/>
                <a:latin typeface="system-ui"/>
              </a:rPr>
              <a:t>流批一体技术选型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2580" y="6309360"/>
            <a:ext cx="1311910" cy="307340"/>
          </a:xfrm>
          <a:prstGeom prst="rect">
            <a:avLst/>
          </a:prstGeom>
        </p:spPr>
      </p:pic>
      <p:sp>
        <p:nvSpPr>
          <p:cNvPr id="3" name="文本占位符 1">
            <a:extLst>
              <a:ext uri="{FF2B5EF4-FFF2-40B4-BE49-F238E27FC236}">
                <a16:creationId xmlns:a16="http://schemas.microsoft.com/office/drawing/2014/main" id="{1D07A184-323B-EC57-AAF5-DEDFE8195CB5}"/>
              </a:ext>
            </a:extLst>
          </p:cNvPr>
          <p:cNvSpPr txBox="1">
            <a:spLocks/>
          </p:cNvSpPr>
          <p:nvPr/>
        </p:nvSpPr>
        <p:spPr>
          <a:xfrm>
            <a:off x="969805" y="2482538"/>
            <a:ext cx="9122228" cy="1405865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1800" dirty="0">
                <a:solidFill>
                  <a:srgbClr val="FF0000"/>
                </a:solidFill>
              </a:rPr>
              <a:t>Apache Beam</a:t>
            </a:r>
          </a:p>
          <a:p>
            <a:r>
              <a:rPr kumimoji="1" lang="zh-CN" altLang="en-US" sz="1600" b="0" dirty="0">
                <a:solidFill>
                  <a:schemeClr val="tx1"/>
                </a:solidFill>
              </a:rPr>
              <a:t> 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Apache Beam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（原名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Google </a:t>
            </a:r>
            <a:r>
              <a:rPr kumimoji="1" lang="en-US" altLang="zh-CN" sz="1400" b="0" dirty="0" err="1">
                <a:solidFill>
                  <a:schemeClr val="tx1"/>
                </a:solidFill>
              </a:rPr>
              <a:t>DataFlow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），重点在于数据处理的编程范式和接口定义，并不涉及具体执行引擎的实现，希望基于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Beam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开发的数据处理程序可以执行在任意的分布式计算引擎上。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Beam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引入了统一的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API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，但不需要底层统一引擎，这样上面提到的不同引擎造成结果不一致的问题也很难解决，对于有状态的流批混跑的场景也很难处理。</a:t>
            </a: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ACB10AA2-2F75-BBF4-389D-D9E845CBC8BA}"/>
              </a:ext>
            </a:extLst>
          </p:cNvPr>
          <p:cNvSpPr txBox="1">
            <a:spLocks/>
          </p:cNvSpPr>
          <p:nvPr/>
        </p:nvSpPr>
        <p:spPr>
          <a:xfrm>
            <a:off x="1015524" y="4002767"/>
            <a:ext cx="9122228" cy="1647037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1800" dirty="0">
                <a:solidFill>
                  <a:srgbClr val="FF0000"/>
                </a:solidFill>
              </a:rPr>
              <a:t>Apache Spark</a:t>
            </a:r>
          </a:p>
          <a:p>
            <a:r>
              <a:rPr kumimoji="1" lang="zh-CN" altLang="en-US" sz="1600" b="0" dirty="0">
                <a:solidFill>
                  <a:schemeClr val="tx1"/>
                </a:solidFill>
              </a:rPr>
              <a:t> 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 即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Spark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是已经得到广泛应用的批处理引擎。随着流处理的发展，更是在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2.2.x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版本推出的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Spark structured streaming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将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Spark SQL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作为流处理、批处理底层统一的执行引擎，并且通过 </a:t>
            </a:r>
            <a:r>
              <a:rPr kumimoji="1" lang="en-US" altLang="zh-CN" sz="1400" b="0" dirty="0" err="1">
                <a:solidFill>
                  <a:schemeClr val="tx1"/>
                </a:solidFill>
              </a:rPr>
              <a:t>DataFrame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和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Dataset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统一了静态有界数据集合和流式无解数据集。</a:t>
            </a:r>
            <a:endParaRPr kumimoji="1" lang="en-US" altLang="zh-CN" sz="1400" b="0" dirty="0">
              <a:solidFill>
                <a:schemeClr val="tx1"/>
              </a:solidFill>
            </a:endParaRPr>
          </a:p>
          <a:p>
            <a:r>
              <a:rPr kumimoji="1" lang="zh-CN" altLang="en-US" sz="1400" b="0" dirty="0">
                <a:solidFill>
                  <a:schemeClr val="tx1"/>
                </a:solidFill>
              </a:rPr>
              <a:t>虽然，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Spark 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提出了比“微批处理引擎”，延迟更低的 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Continuous Processing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模式，但是对于极致的实时性要求，还是难以满足。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1A28C57E-FD4D-8301-4351-B370F8D6AC72}"/>
              </a:ext>
            </a:extLst>
          </p:cNvPr>
          <p:cNvSpPr txBox="1">
            <a:spLocks/>
          </p:cNvSpPr>
          <p:nvPr/>
        </p:nvSpPr>
        <p:spPr>
          <a:xfrm>
            <a:off x="969805" y="5764168"/>
            <a:ext cx="9122228" cy="8629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1800" dirty="0">
                <a:solidFill>
                  <a:srgbClr val="FF0000"/>
                </a:solidFill>
              </a:rPr>
              <a:t>Apache </a:t>
            </a:r>
            <a:r>
              <a:rPr kumimoji="1" lang="en-US" altLang="zh-CN" sz="1800" dirty="0" err="1">
                <a:solidFill>
                  <a:srgbClr val="FF0000"/>
                </a:solidFill>
              </a:rPr>
              <a:t>Flink</a:t>
            </a:r>
            <a:endParaRPr kumimoji="1" lang="en-US" altLang="zh-CN" sz="1800" dirty="0">
              <a:solidFill>
                <a:srgbClr val="FF0000"/>
              </a:solidFill>
            </a:endParaRPr>
          </a:p>
          <a:p>
            <a:r>
              <a:rPr kumimoji="1" lang="zh-CN" altLang="en-US" sz="1600" b="0" dirty="0">
                <a:solidFill>
                  <a:schemeClr val="tx1"/>
                </a:solidFill>
              </a:rPr>
              <a:t> 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 经过近些年的发展，可以说 </a:t>
            </a:r>
            <a:r>
              <a:rPr kumimoji="1" lang="en-US" altLang="zh-CN" sz="1400" b="0" dirty="0" err="1">
                <a:solidFill>
                  <a:schemeClr val="tx1"/>
                </a:solidFill>
              </a:rPr>
              <a:t>Flink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已经成为流计算领域的事实标准。同时它也提供了批处理的能力，但它的批能力和传统的离线计算引擎还有待进一步增加。流批一体也是近年 </a:t>
            </a:r>
            <a:r>
              <a:rPr kumimoji="1" lang="en-US" altLang="zh-CN" sz="1400" b="0" dirty="0" err="1">
                <a:solidFill>
                  <a:schemeClr val="tx1"/>
                </a:solidFill>
              </a:rPr>
              <a:t>Flink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社区投入的重点方向。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4C9B5D-060F-3A65-C3F9-C07A9FB39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76" y="864408"/>
            <a:ext cx="6202902" cy="177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6705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306" y="1645604"/>
            <a:ext cx="1008115" cy="10088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7" name="TextBox 59"/>
          <p:cNvSpPr txBox="1"/>
          <p:nvPr/>
        </p:nvSpPr>
        <p:spPr>
          <a:xfrm>
            <a:off x="8757025" y="1888403"/>
            <a:ext cx="916675" cy="523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02</a:t>
            </a:r>
          </a:p>
        </p:txBody>
      </p:sp>
      <p:sp>
        <p:nvSpPr>
          <p:cNvPr id="248" name="TextBox 59"/>
          <p:cNvSpPr txBox="1"/>
          <p:nvPr/>
        </p:nvSpPr>
        <p:spPr>
          <a:xfrm>
            <a:off x="7069613" y="2781163"/>
            <a:ext cx="4217901" cy="830993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sz="4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dirty="0">
                <a:solidFill>
                  <a:schemeClr val="tx1"/>
                </a:solidFill>
              </a:rPr>
              <a:t>为啥选择</a:t>
            </a:r>
            <a:r>
              <a:rPr lang="en-US" altLang="zh-CN" b="1" dirty="0" err="1">
                <a:solidFill>
                  <a:schemeClr val="tx1"/>
                </a:solidFill>
              </a:rPr>
              <a:t>Flink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10190" y="6309360"/>
            <a:ext cx="1311910" cy="307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989355-9C64-2716-16F2-2C6486B82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8" y="1645605"/>
            <a:ext cx="6597165" cy="466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11">
            <a:extLst>
              <a:ext uri="{FF2B5EF4-FFF2-40B4-BE49-F238E27FC236}">
                <a16:creationId xmlns:a16="http://schemas.microsoft.com/office/drawing/2014/main" id="{786FED93-0098-6330-5A33-4E21F5F2AEAA}"/>
              </a:ext>
            </a:extLst>
          </p:cNvPr>
          <p:cNvSpPr txBox="1"/>
          <p:nvPr/>
        </p:nvSpPr>
        <p:spPr>
          <a:xfrm>
            <a:off x="7215065" y="4209207"/>
            <a:ext cx="4000594" cy="1503102"/>
          </a:xfrm>
          <a:prstGeom prst="rect">
            <a:avLst/>
          </a:prstGeom>
          <a:ln w="12700">
            <a:miter lim="400000"/>
          </a:ln>
        </p:spPr>
        <p:txBody>
          <a:bodyPr wrap="square" lIns="34289" tIns="34289" rIns="34289" bIns="3428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600" b="0" i="0" dirty="0">
                <a:solidFill>
                  <a:schemeClr val="accent1"/>
                </a:solidFill>
                <a:effectLst/>
                <a:latin typeface="system-ui"/>
              </a:rPr>
              <a:t>流批一体是一个</a:t>
            </a:r>
            <a:r>
              <a:rPr lang="zh-CN" altLang="en-US" sz="1600" b="1" i="0" dirty="0">
                <a:solidFill>
                  <a:schemeClr val="accent1"/>
                </a:solidFill>
                <a:effectLst/>
                <a:latin typeface="system-ui"/>
              </a:rPr>
              <a:t>端到端的整体过程</a:t>
            </a:r>
            <a:r>
              <a:rPr lang="zh-CN" altLang="en-US" sz="1600" b="0" i="0" dirty="0">
                <a:solidFill>
                  <a:schemeClr val="accent1"/>
                </a:solidFill>
                <a:effectLst/>
                <a:latin typeface="system-ui"/>
              </a:rPr>
              <a:t>，</a:t>
            </a:r>
            <a:r>
              <a:rPr lang="en-US" altLang="zh-CN" sz="1600" b="0" i="0" dirty="0" err="1">
                <a:solidFill>
                  <a:schemeClr val="accent1"/>
                </a:solidFill>
                <a:effectLst/>
                <a:latin typeface="system-ui"/>
              </a:rPr>
              <a:t>Flink</a:t>
            </a:r>
            <a:r>
              <a:rPr lang="en-US" altLang="zh-CN" sz="1600" b="0" i="0" dirty="0">
                <a:solidFill>
                  <a:schemeClr val="accent1"/>
                </a:solidFill>
                <a:effectLst/>
                <a:latin typeface="system-ui"/>
              </a:rPr>
              <a:t> </a:t>
            </a:r>
            <a:r>
              <a:rPr lang="zh-CN" altLang="en-US" sz="1600" b="0" i="0" dirty="0">
                <a:solidFill>
                  <a:schemeClr val="accent1"/>
                </a:solidFill>
                <a:effectLst/>
                <a:latin typeface="system-ui"/>
              </a:rPr>
              <a:t>从 </a:t>
            </a:r>
            <a:r>
              <a:rPr lang="en-US" altLang="zh-CN" sz="1600" b="0" i="0" dirty="0">
                <a:solidFill>
                  <a:schemeClr val="accent1"/>
                </a:solidFill>
                <a:effectLst/>
                <a:latin typeface="system-ui"/>
              </a:rPr>
              <a:t>API</a:t>
            </a:r>
            <a:r>
              <a:rPr lang="zh-CN" altLang="en-US" sz="1600" b="0" i="0" dirty="0">
                <a:solidFill>
                  <a:schemeClr val="accent1"/>
                </a:solidFill>
                <a:effectLst/>
                <a:latin typeface="system-ui"/>
              </a:rPr>
              <a:t>、执行计划的优化和编译、调度</a:t>
            </a:r>
            <a:r>
              <a:rPr lang="zh-CN" altLang="en-US" sz="1600" b="0" dirty="0">
                <a:solidFill>
                  <a:schemeClr val="accent1"/>
                </a:solidFill>
                <a:effectLst/>
                <a:latin typeface="system-ui"/>
              </a:rPr>
              <a:t>、运</a:t>
            </a:r>
            <a:r>
              <a:rPr lang="zh-CN" altLang="en-US" sz="1600" b="0" i="0" dirty="0">
                <a:solidFill>
                  <a:schemeClr val="accent1"/>
                </a:solidFill>
                <a:effectLst/>
                <a:latin typeface="system-ui"/>
              </a:rPr>
              <a:t>行、</a:t>
            </a:r>
            <a:r>
              <a:rPr lang="en-US" altLang="zh-CN" sz="1600" b="0" i="0" dirty="0">
                <a:solidFill>
                  <a:schemeClr val="accent1"/>
                </a:solidFill>
                <a:effectLst/>
                <a:latin typeface="system-ui"/>
              </a:rPr>
              <a:t>shuffle </a:t>
            </a:r>
            <a:r>
              <a:rPr lang="zh-CN" altLang="en-US" sz="1600" dirty="0">
                <a:solidFill>
                  <a:schemeClr val="accent1"/>
                </a:solidFill>
                <a:latin typeface="system-ui"/>
              </a:rPr>
              <a:t>、</a:t>
            </a:r>
            <a:r>
              <a:rPr lang="zh-CN" altLang="en-US" sz="1600" b="0" i="0" dirty="0">
                <a:solidFill>
                  <a:schemeClr val="accent1"/>
                </a:solidFill>
                <a:effectLst/>
                <a:latin typeface="system-ui"/>
              </a:rPr>
              <a:t>容错处理等整个过程，都做了“流批统一”的工作。</a:t>
            </a:r>
            <a:endParaRPr sz="1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e015dcd-a81b-4396-871f-584a64e2c9fd"/>
  <p:tag name="COMMONDATA" val="eyJoZGlkIjoiZjY4OTFkYjNjZjEwYzMxMTQ1NjA2MWJhZGZiMzY4Nm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​​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​​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3321</Words>
  <Application>Microsoft Office PowerPoint</Application>
  <PresentationFormat>自定义</PresentationFormat>
  <Paragraphs>197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-apple-system</vt:lpstr>
      <vt:lpstr>Impact MT Std</vt:lpstr>
      <vt:lpstr>PingFang SC Regular</vt:lpstr>
      <vt:lpstr>PingFang SC Semibold</vt:lpstr>
      <vt:lpstr>Snell Roundhand</vt:lpstr>
      <vt:lpstr>system-ui</vt:lpstr>
      <vt:lpstr>宋体</vt:lpstr>
      <vt:lpstr>微软雅黑</vt:lpstr>
      <vt:lpstr>Arial</vt:lpstr>
      <vt:lpstr>Calibri</vt:lpstr>
      <vt:lpstr>Cambria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Sike Bai (IT)</cp:lastModifiedBy>
  <cp:revision>46</cp:revision>
  <dcterms:created xsi:type="dcterms:W3CDTF">2023-03-21T02:54:16Z</dcterms:created>
  <dcterms:modified xsi:type="dcterms:W3CDTF">2023-07-14T04:00:34Z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1768684E9F844B8695E6AAD31481FEF8</vt:lpwstr>
  </property>
  <property fmtid="{D5CDD505-2E9C-101B-9397-08002B2CF9AE}" pid="3" name="KSOProductBuildVer">
    <vt:lpwstr>2052-11.1.0.13703</vt:lpwstr>
  </property>
</Properties>
</file>